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</p:sldIdLst>
  <p:sldSz cx="18288000" cy="10287000"/>
  <p:notesSz cx="6858000" cy="9144000"/>
  <p:embeddedFontLst>
    <p:embeddedFont>
      <p:font typeface="Architects Daughter" panose="020B0604020202020204" charset="0"/>
      <p:regular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nva Sans" panose="020B0604020202020204" charset="0"/>
      <p:regular r:id="rId40"/>
    </p:embeddedFont>
    <p:embeddedFont>
      <p:font typeface="Canva Sans Bold" panose="020B0604020202020204" charset="0"/>
      <p:regular r:id="rId41"/>
    </p:embeddedFont>
    <p:embeddedFont>
      <p:font typeface="Canva Sans Bold Italics" panose="020B0604020202020204" charset="0"/>
      <p:regular r:id="rId42"/>
    </p:embeddedFont>
    <p:embeddedFont>
      <p:font typeface="Canva Sans Italics" panose="020B0604020202020204" charset="0"/>
      <p:regular r:id="rId43"/>
    </p:embeddedFont>
    <p:embeddedFont>
      <p:font typeface="DM Sans" pitchFamily="2" charset="0"/>
      <p:regular r:id="rId44"/>
      <p:bold r:id="rId45"/>
      <p:italic r:id="rId46"/>
      <p:boldItalic r:id="rId47"/>
    </p:embeddedFont>
    <p:embeddedFont>
      <p:font typeface="DM Sans Bold" charset="0"/>
      <p:regular r:id="rId48"/>
    </p:embeddedFont>
    <p:embeddedFont>
      <p:font typeface="DM Sans Italics" panose="020B0604020202020204" charset="0"/>
      <p:regular r:id="rId49"/>
    </p:embeddedFont>
    <p:embeddedFont>
      <p:font typeface="Kite One" panose="020B0604020202020204" charset="0"/>
      <p:regular r:id="rId50"/>
    </p:embeddedFont>
    <p:embeddedFont>
      <p:font typeface="Kollektif" panose="020B0604020202020204" charset="0"/>
      <p:regular r:id="rId51"/>
    </p:embeddedFont>
    <p:embeddedFont>
      <p:font typeface="Kollektif Bold" panose="020B0604020202020204" charset="0"/>
      <p:regular r:id="rId52"/>
    </p:embeddedFont>
    <p:embeddedFont>
      <p:font typeface="Kollektif Bold Italics" panose="020B0604020202020204" charset="0"/>
      <p:regular r:id="rId53"/>
    </p:embeddedFont>
    <p:embeddedFont>
      <p:font typeface="Kollektif Italics" panose="020B0604020202020204" charset="0"/>
      <p:regular r:id="rId54"/>
    </p:embeddedFont>
    <p:embeddedFont>
      <p:font typeface="Montserrat Classic Bold" panose="020B0604020202020204" charset="0"/>
      <p:regular r:id="rId55"/>
    </p:embeddedFont>
    <p:embeddedFont>
      <p:font typeface="More Sugar" panose="020B0604020202020204" charset="0"/>
      <p:regular r:id="rId56"/>
    </p:embeddedFont>
    <p:embeddedFont>
      <p:font typeface="Open Sauce" panose="020B0604020202020204" charset="0"/>
      <p:regular r:id="rId57"/>
    </p:embeddedFont>
    <p:embeddedFont>
      <p:font typeface="Open Sauce Bold" panose="020B0604020202020204" charset="0"/>
      <p:regular r:id="rId58"/>
    </p:embeddedFont>
    <p:embeddedFont>
      <p:font typeface="Open Sauce Bold Italics" panose="020B0604020202020204" charset="0"/>
      <p:regular r:id="rId59"/>
    </p:embeddedFont>
    <p:embeddedFont>
      <p:font typeface="Open Sauce Italics" panose="020B0604020202020204" charset="0"/>
      <p:regular r:id="rId60"/>
    </p:embeddedFont>
    <p:embeddedFont>
      <p:font typeface="Oswald Bold" panose="020B0604020202020204" charset="0"/>
      <p:regular r:id="rId6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7" d="100"/>
          <a:sy n="37" d="100"/>
        </p:scale>
        <p:origin x="988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font" Target="fonts/font21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font" Target="fonts/font19.fntdata"/><Relationship Id="rId58" Type="http://schemas.openxmlformats.org/officeDocument/2006/relationships/font" Target="fonts/font24.fntdata"/><Relationship Id="rId5" Type="http://schemas.openxmlformats.org/officeDocument/2006/relationships/slide" Target="slides/slide4.xml"/><Relationship Id="rId61" Type="http://schemas.openxmlformats.org/officeDocument/2006/relationships/font" Target="fonts/font2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56" Type="http://schemas.openxmlformats.org/officeDocument/2006/relationships/font" Target="fonts/font22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59" Type="http://schemas.openxmlformats.org/officeDocument/2006/relationships/font" Target="fonts/font25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font" Target="fonts/font20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Relationship Id="rId57" Type="http://schemas.openxmlformats.org/officeDocument/2006/relationships/font" Target="fonts/font23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font" Target="fonts/font18.fntdata"/><Relationship Id="rId60" Type="http://schemas.openxmlformats.org/officeDocument/2006/relationships/font" Target="fonts/font26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5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E21FE3D-9387-9AD0-BD47-B04C0F3F6F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3DEE838-0107-053D-919A-BA1A5C53055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ID"/>
              <a:t>06/11/2023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67F631-2469-3A99-3A32-29B7A311CC6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D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9D67AF-A769-D015-E9C1-8382AF47A85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520D66-880E-45E0-B240-69823A61A5DD}" type="slidenum">
              <a:rPr lang="en-ID" smtClean="0"/>
              <a:t>‹#›</a:t>
            </a:fld>
            <a:endParaRPr lang="en-ID"/>
          </a:p>
        </p:txBody>
      </p:sp>
    </p:spTree>
    <p:extLst>
      <p:ext uri="{BB962C8B-B14F-4D97-AF65-F5344CB8AC3E}">
        <p14:creationId xmlns:p14="http://schemas.microsoft.com/office/powerpoint/2010/main" val="3180583598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ID"/>
              <a:t>06/11/2023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ID"/>
              <a:t>06/11/2023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Mathematics provides the theoretical foundation for computer science, while computer science provides tools for applying mathematics to solve real-world problems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ID"/>
              <a:t>06/11/2023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- Lomba: umum -&gt; spesifik</a:t>
            </a:r>
          </a:p>
          <a:p>
            <a:r>
              <a:rPr lang="en-US"/>
              <a:t>- implementasi &amp; mengembangkan skill di organisasi</a:t>
            </a:r>
          </a:p>
          <a:p>
            <a:r>
              <a:rPr lang="en-US"/>
              <a:t>- 151 sks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ID"/>
              <a:t>06/11/2023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Aslinya tidak minat PKM &amp; ogah-ogahan pas maba</a:t>
            </a:r>
          </a:p>
          <a:p>
            <a:endParaRPr lang="en-US"/>
          </a:p>
          <a:p>
            <a:r>
              <a:rPr lang="en-US"/>
              <a:t>Tes: Uji kemampuan, kreativitas, &amp; problem solving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ID"/>
              <a:t>06/11/2023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- Internal: Friendly (by age ) , Language (Sentienta)</a:t>
            </a:r>
          </a:p>
          <a:p>
            <a:r>
              <a:rPr lang="en-US"/>
              <a:t>- External: Not so friendly (by age, role, temprament x baik)</a:t>
            </a:r>
          </a:p>
          <a:p>
            <a:r>
              <a:rPr lang="en-US"/>
              <a:t>- Client: data (gerbage in, gerbage out)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ID"/>
              <a:t>06/11/2023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- Never thought of going to power plant</a:t>
            </a:r>
          </a:p>
          <a:p>
            <a:r>
              <a:rPr lang="en-US"/>
              <a:t>- K3 Protocol</a:t>
            </a:r>
          </a:p>
          <a:p>
            <a:r>
              <a:rPr lang="en-US"/>
              <a:t>- Know CCR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ID"/>
              <a:t>06/11/2023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Optimization: Profit, Environment, etc.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ID"/>
              <a:t>06/11/2023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cari tahu: ada beberapa pekerjaan yang tempat open/infonya di tempat khusus (ex: DS/MLE)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ID"/>
              <a:t>06/11/2023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Yang banyak orang tidak tahu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ID"/>
              <a:t>06/11/2023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Apa hubungannya?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ID"/>
              <a:t>06/11/2023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Comp. Prog.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ID"/>
              <a:t>06/11/2023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Comp. Prog.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ID"/>
              <a:t>06/11/2023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- Jadwal buka</a:t>
            </a:r>
          </a:p>
          <a:p>
            <a:r>
              <a:rPr lang="en-US"/>
              <a:t>- ODP: In-class &amp; Out-class training</a:t>
            </a:r>
          </a:p>
          <a:p>
            <a:r>
              <a:rPr lang="en-US"/>
              <a:t>- MT: Rotation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ID"/>
              <a:t>06/11/2023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- Strict: Latar belakang pendidikan</a:t>
            </a:r>
          </a:p>
          <a:p>
            <a:r>
              <a:rPr lang="en-US"/>
              <a:t>- Test Formal: TKD, TBI, TWK, dll.</a:t>
            </a:r>
          </a:p>
          <a:p>
            <a:r>
              <a:rPr lang="en-US"/>
              <a:t>- Berkas: Ijazah, TOEFL, dll.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ID"/>
              <a:t>06/11/2023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- "Mrs. X" story at FnB Comp.</a:t>
            </a:r>
          </a:p>
          <a:p>
            <a:r>
              <a:rPr lang="en-US"/>
              <a:t>- Read &amp; understand your contract carefully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ID"/>
              <a:t>06/11/2023</a:t>
            </a:r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90763" y="512763"/>
            <a:ext cx="4562475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Kalau terhitung dari wisuda (Oktober 2021) -&gt; Dapat (Februari 2022) : ~ 4 bulan.</a:t>
            </a:r>
          </a:p>
          <a:p>
            <a:r>
              <a:rPr lang="en-US"/>
              <a:t>Cepat? Bisa dibilang relatif</a:t>
            </a:r>
          </a:p>
          <a:p>
            <a:endParaRPr lang="en-US"/>
          </a:p>
          <a:p>
            <a:r>
              <a:rPr lang="en-US"/>
              <a:t>Apakah baru daftar setelah wisuda? -&gt; Jelas tidak (mulai setelah sidang)</a:t>
            </a:r>
          </a:p>
          <a:p>
            <a:endParaRPr lang="en-US"/>
          </a:p>
          <a:p>
            <a:r>
              <a:rPr lang="en-US"/>
              <a:t>Berapa kali daftar? Banyak, 20-30an. Digantung? Sudah biasa</a:t>
            </a:r>
          </a:p>
          <a:p>
            <a:endParaRPr lang="en-US"/>
          </a:p>
          <a:p>
            <a:r>
              <a:rPr lang="en-US"/>
              <a:t>Join bootcamp (gratis), coba konsul (berbayar)</a:t>
            </a:r>
          </a:p>
          <a:p>
            <a:endParaRPr lang="en-US"/>
          </a:p>
          <a:p>
            <a:r>
              <a:rPr lang="en-US"/>
              <a:t>Pertanyaan umum: Cerita diri, Pengalaman, Bisa apa. jarang/bahkan gak ada nanya IPK</a:t>
            </a:r>
          </a:p>
          <a:p>
            <a:endParaRPr lang="en-US"/>
          </a:p>
          <a:p>
            <a:r>
              <a:rPr lang="en-US"/>
              <a:t>Kalau mau ditarik lebih panjang, proses nya mulai dari tahun ke-3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10/6/2023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07/11/2023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10/6/2023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07/11/2023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10/6/2023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07/11/2023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10/6/2023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07/11/2023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10/6/2023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07/11/2023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10/6/2023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07/11/2023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10/6/2023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07/11/2023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10/6/2023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07/11/2023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10/6/2023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07/11/2023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10/6/2023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07/11/2023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10/6/2023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07/11/2023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10/6/2023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07/11/2023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Relationship Id="rId9" Type="http://schemas.openxmlformats.org/officeDocument/2006/relationships/image" Target="../media/image4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1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1.png"/><Relationship Id="rId7" Type="http://schemas.openxmlformats.org/officeDocument/2006/relationships/image" Target="../media/image44.png"/><Relationship Id="rId12" Type="http://schemas.openxmlformats.org/officeDocument/2006/relationships/image" Target="../media/image49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48.png"/><Relationship Id="rId5" Type="http://schemas.openxmlformats.org/officeDocument/2006/relationships/image" Target="../media/image39.svg"/><Relationship Id="rId10" Type="http://schemas.openxmlformats.org/officeDocument/2006/relationships/image" Target="../media/image47.svg"/><Relationship Id="rId4" Type="http://schemas.openxmlformats.org/officeDocument/2006/relationships/image" Target="../media/image38.png"/><Relationship Id="rId9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3.svg"/><Relationship Id="rId7" Type="http://schemas.openxmlformats.org/officeDocument/2006/relationships/image" Target="../media/image5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5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svg"/><Relationship Id="rId3" Type="http://schemas.openxmlformats.org/officeDocument/2006/relationships/image" Target="../media/image56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3" Type="http://schemas.openxmlformats.org/officeDocument/2006/relationships/image" Target="../media/image1.png"/><Relationship Id="rId7" Type="http://schemas.openxmlformats.org/officeDocument/2006/relationships/hyperlink" Target="https://link.springer.com/chapter/10.1007/978-981-16-7334-4_8" TargetMode="External"/><Relationship Id="rId12" Type="http://schemas.openxmlformats.org/officeDocument/2006/relationships/image" Target="../media/image66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65.png"/><Relationship Id="rId5" Type="http://schemas.openxmlformats.org/officeDocument/2006/relationships/image" Target="../media/image2.png"/><Relationship Id="rId10" Type="http://schemas.openxmlformats.org/officeDocument/2006/relationships/image" Target="../media/image64.png"/><Relationship Id="rId4" Type="http://schemas.openxmlformats.org/officeDocument/2006/relationships/image" Target="../media/image31.png"/><Relationship Id="rId9" Type="http://schemas.openxmlformats.org/officeDocument/2006/relationships/image" Target="../media/image63.png"/><Relationship Id="rId14" Type="http://schemas.openxmlformats.org/officeDocument/2006/relationships/image" Target="../media/image68.sv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svg"/><Relationship Id="rId3" Type="http://schemas.openxmlformats.org/officeDocument/2006/relationships/image" Target="../media/image1.png"/><Relationship Id="rId7" Type="http://schemas.openxmlformats.org/officeDocument/2006/relationships/image" Target="../media/image70.svg"/><Relationship Id="rId12" Type="http://schemas.openxmlformats.org/officeDocument/2006/relationships/image" Target="../media/image7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9.png"/><Relationship Id="rId11" Type="http://schemas.openxmlformats.org/officeDocument/2006/relationships/image" Target="../media/image74.svg"/><Relationship Id="rId5" Type="http://schemas.openxmlformats.org/officeDocument/2006/relationships/image" Target="../media/image39.svg"/><Relationship Id="rId15" Type="http://schemas.openxmlformats.org/officeDocument/2006/relationships/image" Target="../media/image78.svg"/><Relationship Id="rId10" Type="http://schemas.openxmlformats.org/officeDocument/2006/relationships/image" Target="../media/image73.png"/><Relationship Id="rId4" Type="http://schemas.openxmlformats.org/officeDocument/2006/relationships/image" Target="../media/image38.png"/><Relationship Id="rId9" Type="http://schemas.openxmlformats.org/officeDocument/2006/relationships/image" Target="../media/image72.svg"/><Relationship Id="rId14" Type="http://schemas.openxmlformats.org/officeDocument/2006/relationships/image" Target="../media/image7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image" Target="../media/image8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88.svg"/><Relationship Id="rId3" Type="http://schemas.openxmlformats.org/officeDocument/2006/relationships/image" Target="../media/image1.png"/><Relationship Id="rId7" Type="http://schemas.openxmlformats.org/officeDocument/2006/relationships/image" Target="../media/image84.svg"/><Relationship Id="rId12" Type="http://schemas.openxmlformats.org/officeDocument/2006/relationships/image" Target="../media/image8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11" Type="http://schemas.openxmlformats.org/officeDocument/2006/relationships/image" Target="../media/image86.svg"/><Relationship Id="rId5" Type="http://schemas.openxmlformats.org/officeDocument/2006/relationships/image" Target="../media/image82.svg"/><Relationship Id="rId15" Type="http://schemas.openxmlformats.org/officeDocument/2006/relationships/image" Target="../media/image90.svg"/><Relationship Id="rId10" Type="http://schemas.openxmlformats.org/officeDocument/2006/relationships/image" Target="../media/image85.png"/><Relationship Id="rId4" Type="http://schemas.openxmlformats.org/officeDocument/2006/relationships/image" Target="../media/image81.png"/><Relationship Id="rId9" Type="http://schemas.openxmlformats.org/officeDocument/2006/relationships/image" Target="../media/image3.svg"/><Relationship Id="rId14" Type="http://schemas.openxmlformats.org/officeDocument/2006/relationships/image" Target="../media/image8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jpeg"/><Relationship Id="rId5" Type="http://schemas.openxmlformats.org/officeDocument/2006/relationships/image" Target="../media/image93.jpeg"/><Relationship Id="rId4" Type="http://schemas.openxmlformats.org/officeDocument/2006/relationships/image" Target="../media/image92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97.png"/><Relationship Id="rId7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svg"/><Relationship Id="rId5" Type="http://schemas.openxmlformats.org/officeDocument/2006/relationships/image" Target="../media/image95.png"/><Relationship Id="rId4" Type="http://schemas.openxmlformats.org/officeDocument/2006/relationships/image" Target="../media/image98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svg"/><Relationship Id="rId5" Type="http://schemas.openxmlformats.org/officeDocument/2006/relationships/image" Target="../media/image103.png"/><Relationship Id="rId4" Type="http://schemas.openxmlformats.org/officeDocument/2006/relationships/image" Target="../media/image5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3.svg"/><Relationship Id="rId3" Type="http://schemas.openxmlformats.org/officeDocument/2006/relationships/image" Target="../media/image10.png"/><Relationship Id="rId7" Type="http://schemas.openxmlformats.org/officeDocument/2006/relationships/image" Target="../media/image14.sv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svg"/><Relationship Id="rId5" Type="http://schemas.openxmlformats.org/officeDocument/2006/relationships/image" Target="../media/image12.svg"/><Relationship Id="rId15" Type="http://schemas.openxmlformats.org/officeDocument/2006/relationships/image" Target="../media/image20.sv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svg"/><Relationship Id="rId3" Type="http://schemas.openxmlformats.org/officeDocument/2006/relationships/image" Target="../media/image106.svg"/><Relationship Id="rId7" Type="http://schemas.openxmlformats.org/officeDocument/2006/relationships/image" Target="../media/image110.svg"/><Relationship Id="rId12" Type="http://schemas.openxmlformats.org/officeDocument/2006/relationships/image" Target="../media/image115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11" Type="http://schemas.openxmlformats.org/officeDocument/2006/relationships/image" Target="../media/image114.svg"/><Relationship Id="rId5" Type="http://schemas.openxmlformats.org/officeDocument/2006/relationships/image" Target="../media/image108.sv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svg"/><Relationship Id="rId3" Type="http://schemas.openxmlformats.org/officeDocument/2006/relationships/image" Target="../media/image106.svg"/><Relationship Id="rId7" Type="http://schemas.openxmlformats.org/officeDocument/2006/relationships/image" Target="../media/image118.svg"/><Relationship Id="rId12" Type="http://schemas.openxmlformats.org/officeDocument/2006/relationships/image" Target="../media/image115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11" Type="http://schemas.openxmlformats.org/officeDocument/2006/relationships/image" Target="../media/image120.svg"/><Relationship Id="rId5" Type="http://schemas.openxmlformats.org/officeDocument/2006/relationships/image" Target="../media/image108.svg"/><Relationship Id="rId10" Type="http://schemas.openxmlformats.org/officeDocument/2006/relationships/image" Target="../media/image119.png"/><Relationship Id="rId4" Type="http://schemas.openxmlformats.org/officeDocument/2006/relationships/image" Target="../media/image107.png"/><Relationship Id="rId9" Type="http://schemas.openxmlformats.org/officeDocument/2006/relationships/image" Target="../media/image11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image" Target="../media/image21.png"/><Relationship Id="rId7" Type="http://schemas.openxmlformats.org/officeDocument/2006/relationships/image" Target="../media/image2.png"/><Relationship Id="rId12" Type="http://schemas.openxmlformats.org/officeDocument/2006/relationships/image" Target="../media/image2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11" Type="http://schemas.openxmlformats.org/officeDocument/2006/relationships/image" Target="../media/image25.png"/><Relationship Id="rId5" Type="http://schemas.openxmlformats.org/officeDocument/2006/relationships/image" Target="../media/image23.png"/><Relationship Id="rId10" Type="http://schemas.openxmlformats.org/officeDocument/2006/relationships/image" Target="../media/image20.svg"/><Relationship Id="rId4" Type="http://schemas.openxmlformats.org/officeDocument/2006/relationships/image" Target="../media/image22.pn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27.jpe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20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5" Type="http://schemas.openxmlformats.org/officeDocument/2006/relationships/image" Target="../media/image35.sv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D" dirty="0"/>
          </a:p>
        </p:txBody>
      </p:sp>
      <p:sp>
        <p:nvSpPr>
          <p:cNvPr id="3" name="Freeform 3"/>
          <p:cNvSpPr/>
          <p:nvPr/>
        </p:nvSpPr>
        <p:spPr>
          <a:xfrm rot="7659121">
            <a:off x="15091031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-3258071" y="-4629150"/>
            <a:ext cx="9022634" cy="9258300"/>
          </a:xfrm>
          <a:custGeom>
            <a:avLst/>
            <a:gdLst/>
            <a:ahLst/>
            <a:cxnLst/>
            <a:rect l="l" t="t" r="r" b="b"/>
            <a:pathLst>
              <a:path w="9022634" h="9258300">
                <a:moveTo>
                  <a:pt x="0" y="0"/>
                </a:moveTo>
                <a:lnTo>
                  <a:pt x="9022634" y="0"/>
                </a:lnTo>
                <a:lnTo>
                  <a:pt x="9022634" y="9258300"/>
                </a:lnTo>
                <a:lnTo>
                  <a:pt x="0" y="92583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1772311" y="3362329"/>
            <a:ext cx="14743378" cy="3381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6000" spc="588">
                <a:solidFill>
                  <a:srgbClr val="231F20"/>
                </a:solidFill>
                <a:latin typeface="Open Sauce Italics"/>
              </a:rPr>
              <a:t>SHARING</a:t>
            </a:r>
            <a:r>
              <a:rPr lang="en-US" sz="6000" spc="588">
                <a:solidFill>
                  <a:srgbClr val="231F20"/>
                </a:solidFill>
                <a:latin typeface="Open Sauce"/>
              </a:rPr>
              <a:t> PENGALAMAN KERJA ALUMNI MATEMATIKA DI BIDANG </a:t>
            </a:r>
            <a:r>
              <a:rPr lang="en-US" sz="6000" spc="588">
                <a:solidFill>
                  <a:srgbClr val="231F20"/>
                </a:solidFill>
                <a:latin typeface="Open Sauce Bold"/>
              </a:rPr>
              <a:t>ILMU KOMPUTER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2719596" y="2574871"/>
            <a:ext cx="12848809" cy="5302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3"/>
              </a:lnSpc>
            </a:pPr>
            <a:r>
              <a:rPr lang="en-US" sz="3053" spc="161">
                <a:solidFill>
                  <a:srgbClr val="231F20"/>
                </a:solidFill>
                <a:latin typeface="Montserrat Classic Bold"/>
              </a:rPr>
              <a:t>W-CARE 2023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719596" y="7125965"/>
            <a:ext cx="12848809" cy="4939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13"/>
              </a:lnSpc>
            </a:pPr>
            <a:r>
              <a:rPr lang="en-US" sz="3053" spc="161" dirty="0">
                <a:solidFill>
                  <a:srgbClr val="231F20"/>
                </a:solidFill>
                <a:latin typeface="Open Sauce Bold Italics"/>
              </a:rPr>
              <a:t>By </a:t>
            </a:r>
            <a:r>
              <a:rPr lang="en-US" sz="3053" spc="161" dirty="0">
                <a:solidFill>
                  <a:srgbClr val="231F20"/>
                </a:solidFill>
                <a:latin typeface="Open Sauce Bold"/>
              </a:rPr>
              <a:t>Muhammad Nanda - Alumni </a:t>
            </a:r>
            <a:r>
              <a:rPr lang="en-US" sz="3053" spc="161" dirty="0" err="1">
                <a:solidFill>
                  <a:srgbClr val="231F20"/>
                </a:solidFill>
                <a:latin typeface="Open Sauce Bold"/>
              </a:rPr>
              <a:t>Matematika</a:t>
            </a:r>
            <a:r>
              <a:rPr lang="en-US" sz="3053" spc="161" dirty="0">
                <a:solidFill>
                  <a:srgbClr val="231F20"/>
                </a:solidFill>
                <a:latin typeface="Open Sauce Bold"/>
              </a:rPr>
              <a:t> 2017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2D1AFBCA-05A8-3FB3-070B-65EA93776A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9134872"/>
            <a:ext cx="2895600" cy="365125"/>
          </a:xfrm>
        </p:spPr>
        <p:txBody>
          <a:bodyPr/>
          <a:lstStyle/>
          <a:p>
            <a:r>
              <a:rPr lang="en-US" sz="1400" b="1" dirty="0"/>
              <a:t>07/10/2023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1028700" y="2761513"/>
            <a:ext cx="7061725" cy="6496787"/>
          </a:xfrm>
          <a:custGeom>
            <a:avLst/>
            <a:gdLst/>
            <a:ahLst/>
            <a:cxnLst/>
            <a:rect l="l" t="t" r="r" b="b"/>
            <a:pathLst>
              <a:path w="7061725" h="6496787">
                <a:moveTo>
                  <a:pt x="0" y="0"/>
                </a:moveTo>
                <a:lnTo>
                  <a:pt x="7061725" y="0"/>
                </a:lnTo>
                <a:lnTo>
                  <a:pt x="7061725" y="6496787"/>
                </a:lnTo>
                <a:lnTo>
                  <a:pt x="0" y="64967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10736207" y="2812737"/>
            <a:ext cx="6805041" cy="6260638"/>
          </a:xfrm>
          <a:custGeom>
            <a:avLst/>
            <a:gdLst/>
            <a:ahLst/>
            <a:cxnLst/>
            <a:rect l="l" t="t" r="r" b="b"/>
            <a:pathLst>
              <a:path w="6805041" h="6260638">
                <a:moveTo>
                  <a:pt x="0" y="0"/>
                </a:moveTo>
                <a:lnTo>
                  <a:pt x="6805041" y="0"/>
                </a:lnTo>
                <a:lnTo>
                  <a:pt x="6805041" y="6260638"/>
                </a:lnTo>
                <a:lnTo>
                  <a:pt x="0" y="62606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 rot="9300622">
            <a:off x="5577986" y="1871677"/>
            <a:ext cx="1366122" cy="385930"/>
          </a:xfrm>
          <a:custGeom>
            <a:avLst/>
            <a:gdLst/>
            <a:ahLst/>
            <a:cxnLst/>
            <a:rect l="l" t="t" r="r" b="b"/>
            <a:pathLst>
              <a:path w="1366122" h="385930">
                <a:moveTo>
                  <a:pt x="0" y="0"/>
                </a:moveTo>
                <a:lnTo>
                  <a:pt x="1366122" y="0"/>
                </a:lnTo>
                <a:lnTo>
                  <a:pt x="1366122" y="385930"/>
                </a:lnTo>
                <a:lnTo>
                  <a:pt x="0" y="38593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 rot="-9564208" flipH="1">
            <a:off x="12397861" y="1829136"/>
            <a:ext cx="1366122" cy="385930"/>
          </a:xfrm>
          <a:custGeom>
            <a:avLst/>
            <a:gdLst/>
            <a:ahLst/>
            <a:cxnLst/>
            <a:rect l="l" t="t" r="r" b="b"/>
            <a:pathLst>
              <a:path w="1366122" h="385930">
                <a:moveTo>
                  <a:pt x="1366122" y="0"/>
                </a:moveTo>
                <a:lnTo>
                  <a:pt x="0" y="0"/>
                </a:lnTo>
                <a:lnTo>
                  <a:pt x="0" y="385930"/>
                </a:lnTo>
                <a:lnTo>
                  <a:pt x="1366122" y="385930"/>
                </a:lnTo>
                <a:lnTo>
                  <a:pt x="1366122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TextBox 8"/>
          <p:cNvSpPr txBox="1"/>
          <p:nvPr/>
        </p:nvSpPr>
        <p:spPr>
          <a:xfrm>
            <a:off x="5795286" y="1101982"/>
            <a:ext cx="7628536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Kollektif Bold"/>
              </a:rPr>
              <a:t>Tipe Pekerjaan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3204205" y="3321736"/>
            <a:ext cx="2171248" cy="588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2"/>
              </a:lnSpc>
            </a:pPr>
            <a:r>
              <a:rPr lang="en-US" sz="3451">
                <a:solidFill>
                  <a:srgbClr val="000000"/>
                </a:solidFill>
                <a:latin typeface="Open Sauce Bold"/>
              </a:rPr>
              <a:t>General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781516" y="3321736"/>
            <a:ext cx="6759733" cy="588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2"/>
              </a:lnSpc>
            </a:pPr>
            <a:r>
              <a:rPr lang="en-US" sz="3451">
                <a:solidFill>
                  <a:srgbClr val="000000"/>
                </a:solidFill>
                <a:latin typeface="Open Sauce Bold"/>
              </a:rPr>
              <a:t>Spesialis / Spesifik Role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31006" y="4185595"/>
            <a:ext cx="6457114" cy="37889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4973" lvl="1" indent="-332486">
              <a:lnSpc>
                <a:spcPts val="4312"/>
              </a:lnSpc>
              <a:buFont typeface="Arial"/>
              <a:buChar char="•"/>
            </a:pPr>
            <a:r>
              <a:rPr lang="en-US" sz="3080" dirty="0" err="1">
                <a:solidFill>
                  <a:srgbClr val="000000"/>
                </a:solidFill>
                <a:latin typeface="Kite One"/>
              </a:rPr>
              <a:t>Pemerintah</a:t>
            </a:r>
            <a:endParaRPr lang="en-US" sz="3080" dirty="0">
              <a:solidFill>
                <a:srgbClr val="000000"/>
              </a:solidFill>
              <a:latin typeface="Kite One"/>
            </a:endParaRPr>
          </a:p>
          <a:p>
            <a:pPr>
              <a:lnSpc>
                <a:spcPts val="4312"/>
              </a:lnSpc>
            </a:pPr>
            <a:r>
              <a:rPr lang="en-US" sz="3080" dirty="0">
                <a:solidFill>
                  <a:srgbClr val="000000"/>
                </a:solidFill>
                <a:latin typeface="Kite One"/>
              </a:rPr>
              <a:t>            </a:t>
            </a:r>
            <a:r>
              <a:rPr lang="en-US" sz="3080" dirty="0" err="1">
                <a:solidFill>
                  <a:srgbClr val="000000"/>
                </a:solidFill>
                <a:latin typeface="Kite One"/>
              </a:rPr>
              <a:t>Pegawai</a:t>
            </a:r>
            <a:r>
              <a:rPr lang="en-US" sz="3080" dirty="0">
                <a:solidFill>
                  <a:srgbClr val="000000"/>
                </a:solidFill>
                <a:latin typeface="Kite One"/>
              </a:rPr>
              <a:t> Negeri </a:t>
            </a:r>
            <a:r>
              <a:rPr lang="en-US" sz="3080" dirty="0" err="1">
                <a:solidFill>
                  <a:srgbClr val="000000"/>
                </a:solidFill>
                <a:latin typeface="Kite One"/>
              </a:rPr>
              <a:t>Sipil</a:t>
            </a:r>
            <a:r>
              <a:rPr lang="en-US" sz="3080" dirty="0">
                <a:solidFill>
                  <a:srgbClr val="000000"/>
                </a:solidFill>
                <a:latin typeface="Kite One"/>
              </a:rPr>
              <a:t> (PNS)</a:t>
            </a:r>
          </a:p>
          <a:p>
            <a:pPr>
              <a:lnSpc>
                <a:spcPts val="4312"/>
              </a:lnSpc>
            </a:pPr>
            <a:r>
              <a:rPr lang="en-US" sz="3080" dirty="0">
                <a:solidFill>
                  <a:srgbClr val="000000"/>
                </a:solidFill>
                <a:latin typeface="Kite One"/>
              </a:rPr>
              <a:t>            P3K</a:t>
            </a:r>
          </a:p>
          <a:p>
            <a:pPr marL="664973" lvl="1" indent="-332486">
              <a:lnSpc>
                <a:spcPts val="4312"/>
              </a:lnSpc>
              <a:buFont typeface="Arial"/>
              <a:buChar char="•"/>
            </a:pPr>
            <a:r>
              <a:rPr lang="en-US" sz="3080" dirty="0">
                <a:solidFill>
                  <a:srgbClr val="000000"/>
                </a:solidFill>
                <a:latin typeface="Kite One"/>
              </a:rPr>
              <a:t> Non-</a:t>
            </a:r>
            <a:r>
              <a:rPr lang="en-US" sz="3080" dirty="0" err="1">
                <a:solidFill>
                  <a:srgbClr val="000000"/>
                </a:solidFill>
                <a:latin typeface="Kite One"/>
              </a:rPr>
              <a:t>Pemerintah</a:t>
            </a:r>
            <a:endParaRPr lang="en-US" sz="3080" dirty="0">
              <a:solidFill>
                <a:srgbClr val="000000"/>
              </a:solidFill>
              <a:latin typeface="Kite One"/>
            </a:endParaRPr>
          </a:p>
          <a:p>
            <a:pPr>
              <a:lnSpc>
                <a:spcPts val="4312"/>
              </a:lnSpc>
            </a:pPr>
            <a:r>
              <a:rPr lang="en-US" sz="3080" dirty="0">
                <a:solidFill>
                  <a:srgbClr val="000000"/>
                </a:solidFill>
                <a:latin typeface="Kite One"/>
              </a:rPr>
              <a:t>            Management Trainee</a:t>
            </a:r>
          </a:p>
          <a:p>
            <a:pPr>
              <a:lnSpc>
                <a:spcPts val="4312"/>
              </a:lnSpc>
            </a:pPr>
            <a:r>
              <a:rPr lang="en-US" sz="3080" dirty="0">
                <a:solidFill>
                  <a:srgbClr val="000000"/>
                </a:solidFill>
                <a:latin typeface="Kite One"/>
              </a:rPr>
              <a:t>            Office Development Program</a:t>
            </a:r>
          </a:p>
          <a:p>
            <a:pPr>
              <a:lnSpc>
                <a:spcPts val="4312"/>
              </a:lnSpc>
              <a:spcBef>
                <a:spcPct val="0"/>
              </a:spcBef>
            </a:pPr>
            <a:endParaRPr lang="en-US" sz="3080" dirty="0">
              <a:solidFill>
                <a:srgbClr val="000000"/>
              </a:solidFill>
              <a:latin typeface="Kite One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11330952" y="4185595"/>
            <a:ext cx="5600306" cy="4348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4919" lvl="1" indent="-332460">
              <a:lnSpc>
                <a:spcPts val="4311"/>
              </a:lnSpc>
              <a:buFont typeface="Arial"/>
              <a:buChar char="•"/>
            </a:pPr>
            <a:r>
              <a:rPr lang="en-US" sz="3079">
                <a:solidFill>
                  <a:srgbClr val="000000"/>
                </a:solidFill>
                <a:latin typeface="Kite One"/>
              </a:rPr>
              <a:t> Software Engineer</a:t>
            </a:r>
          </a:p>
          <a:p>
            <a:pPr marL="664919" lvl="1" indent="-332460">
              <a:lnSpc>
                <a:spcPts val="4311"/>
              </a:lnSpc>
              <a:buFont typeface="Arial"/>
              <a:buChar char="•"/>
            </a:pPr>
            <a:r>
              <a:rPr lang="en-US" sz="3079">
                <a:solidFill>
                  <a:srgbClr val="000000"/>
                </a:solidFill>
                <a:latin typeface="Kite One"/>
              </a:rPr>
              <a:t> Quality Assurance</a:t>
            </a:r>
          </a:p>
          <a:p>
            <a:pPr marL="664919" lvl="1" indent="-332460">
              <a:lnSpc>
                <a:spcPts val="4311"/>
              </a:lnSpc>
              <a:buFont typeface="Arial"/>
              <a:buChar char="•"/>
            </a:pPr>
            <a:r>
              <a:rPr lang="en-US" sz="3079">
                <a:solidFill>
                  <a:srgbClr val="000000"/>
                </a:solidFill>
                <a:latin typeface="Kite One"/>
              </a:rPr>
              <a:t> Front-End/Back-End/Fullstack Engineer</a:t>
            </a:r>
          </a:p>
          <a:p>
            <a:pPr marL="664919" lvl="1" indent="-332460">
              <a:lnSpc>
                <a:spcPts val="4311"/>
              </a:lnSpc>
              <a:buFont typeface="Arial"/>
              <a:buChar char="•"/>
            </a:pPr>
            <a:r>
              <a:rPr lang="en-US" sz="3079">
                <a:solidFill>
                  <a:srgbClr val="000000"/>
                </a:solidFill>
                <a:latin typeface="Kite One"/>
              </a:rPr>
              <a:t> Data Analyst, Data Scientist</a:t>
            </a:r>
          </a:p>
          <a:p>
            <a:pPr marL="664919" lvl="1" indent="-332460">
              <a:lnSpc>
                <a:spcPts val="4311"/>
              </a:lnSpc>
              <a:buFont typeface="Arial"/>
              <a:buChar char="•"/>
            </a:pPr>
            <a:r>
              <a:rPr lang="en-US" sz="3079">
                <a:solidFill>
                  <a:srgbClr val="000000"/>
                </a:solidFill>
                <a:latin typeface="Kite One"/>
              </a:rPr>
              <a:t> Data Engineer</a:t>
            </a:r>
          </a:p>
          <a:p>
            <a:pPr marL="664919" lvl="1" indent="-332460">
              <a:lnSpc>
                <a:spcPts val="4311"/>
              </a:lnSpc>
              <a:buFont typeface="Arial"/>
              <a:buChar char="•"/>
            </a:pPr>
            <a:r>
              <a:rPr lang="en-US" sz="3079">
                <a:solidFill>
                  <a:srgbClr val="000000"/>
                </a:solidFill>
                <a:latin typeface="Kite One"/>
              </a:rPr>
              <a:t> Machine Learning Engineer</a:t>
            </a:r>
          </a:p>
          <a:p>
            <a:pPr marL="664919" lvl="1" indent="-332460">
              <a:lnSpc>
                <a:spcPts val="4311"/>
              </a:lnSpc>
              <a:buFont typeface="Arial"/>
              <a:buChar char="•"/>
            </a:pPr>
            <a:r>
              <a:rPr lang="en-US" sz="3079">
                <a:solidFill>
                  <a:srgbClr val="000000"/>
                </a:solidFill>
                <a:latin typeface="Kite One"/>
              </a:rPr>
              <a:t> Business Intelligence</a:t>
            </a:r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95B8134A-32C3-41AA-0195-58CD723E47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9655175"/>
            <a:ext cx="2895600" cy="365125"/>
          </a:xfrm>
        </p:spPr>
        <p:txBody>
          <a:bodyPr/>
          <a:lstStyle/>
          <a:p>
            <a:r>
              <a:rPr lang="en-US" sz="1400" b="1" dirty="0"/>
              <a:t>07/10/2023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1028700" y="2761513"/>
            <a:ext cx="7700967" cy="7084889"/>
          </a:xfrm>
          <a:custGeom>
            <a:avLst/>
            <a:gdLst/>
            <a:ahLst/>
            <a:cxnLst/>
            <a:rect l="l" t="t" r="r" b="b"/>
            <a:pathLst>
              <a:path w="7700967" h="7084889">
                <a:moveTo>
                  <a:pt x="0" y="0"/>
                </a:moveTo>
                <a:lnTo>
                  <a:pt x="7700967" y="0"/>
                </a:lnTo>
                <a:lnTo>
                  <a:pt x="7700967" y="7084889"/>
                </a:lnTo>
                <a:lnTo>
                  <a:pt x="0" y="70848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9895960" y="2812737"/>
            <a:ext cx="7645288" cy="7033665"/>
          </a:xfrm>
          <a:custGeom>
            <a:avLst/>
            <a:gdLst/>
            <a:ahLst/>
            <a:cxnLst/>
            <a:rect l="l" t="t" r="r" b="b"/>
            <a:pathLst>
              <a:path w="7645288" h="7033665">
                <a:moveTo>
                  <a:pt x="0" y="0"/>
                </a:moveTo>
                <a:lnTo>
                  <a:pt x="7645288" y="0"/>
                </a:lnTo>
                <a:lnTo>
                  <a:pt x="7645288" y="7033665"/>
                </a:lnTo>
                <a:lnTo>
                  <a:pt x="0" y="703366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TextBox 6"/>
          <p:cNvSpPr txBox="1"/>
          <p:nvPr/>
        </p:nvSpPr>
        <p:spPr>
          <a:xfrm>
            <a:off x="2785386" y="1101982"/>
            <a:ext cx="12467236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Kollektif Bold"/>
              </a:rPr>
              <a:t>Persyaratan &amp; Proses Rekrutmen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3793559" y="3321736"/>
            <a:ext cx="2171248" cy="588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2"/>
              </a:lnSpc>
            </a:pPr>
            <a:r>
              <a:rPr lang="en-US" sz="3451">
                <a:solidFill>
                  <a:srgbClr val="000000"/>
                </a:solidFill>
                <a:latin typeface="Open Sauce Bold"/>
              </a:rPr>
              <a:t>General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338738" y="3321736"/>
            <a:ext cx="6759733" cy="5885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32"/>
              </a:lnSpc>
            </a:pPr>
            <a:r>
              <a:rPr lang="en-US" sz="3451">
                <a:solidFill>
                  <a:srgbClr val="000000"/>
                </a:solidFill>
                <a:latin typeface="Open Sauce Bold"/>
              </a:rPr>
              <a:t>Spesialis / Spesifik Role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31006" y="4185595"/>
            <a:ext cx="7812994" cy="32459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4973" lvl="1" indent="-332486">
              <a:lnSpc>
                <a:spcPts val="4312"/>
              </a:lnSpc>
              <a:buFont typeface="Arial"/>
              <a:buChar char="•"/>
            </a:pPr>
            <a:r>
              <a:rPr lang="en-US" sz="3080">
                <a:solidFill>
                  <a:srgbClr val="000000"/>
                </a:solidFill>
                <a:latin typeface="Kite One"/>
              </a:rPr>
              <a:t>Persyaratan</a:t>
            </a:r>
          </a:p>
          <a:p>
            <a:pPr>
              <a:lnSpc>
                <a:spcPts val="4312"/>
              </a:lnSpc>
            </a:pPr>
            <a:r>
              <a:rPr lang="en-US" sz="3080">
                <a:solidFill>
                  <a:srgbClr val="000000"/>
                </a:solidFill>
                <a:latin typeface="Kite One"/>
              </a:rPr>
              <a:t>         Strict </a:t>
            </a:r>
          </a:p>
          <a:p>
            <a:pPr>
              <a:lnSpc>
                <a:spcPts val="4312"/>
              </a:lnSpc>
            </a:pPr>
            <a:r>
              <a:rPr lang="en-US" sz="3080">
                <a:solidFill>
                  <a:srgbClr val="000000"/>
                </a:solidFill>
                <a:latin typeface="Kite One"/>
              </a:rPr>
              <a:t>         Banyak Berkas formal </a:t>
            </a:r>
          </a:p>
          <a:p>
            <a:pPr>
              <a:lnSpc>
                <a:spcPts val="4312"/>
              </a:lnSpc>
            </a:pPr>
            <a:r>
              <a:rPr lang="en-US" sz="3080">
                <a:solidFill>
                  <a:srgbClr val="000000"/>
                </a:solidFill>
                <a:latin typeface="Kite One"/>
              </a:rPr>
              <a:t>         Tes Formal</a:t>
            </a:r>
          </a:p>
          <a:p>
            <a:pPr marL="664973" lvl="1" indent="-332486">
              <a:lnSpc>
                <a:spcPts val="4312"/>
              </a:lnSpc>
              <a:buFont typeface="Arial"/>
              <a:buChar char="•"/>
            </a:pPr>
            <a:r>
              <a:rPr lang="en-US" sz="3080">
                <a:solidFill>
                  <a:srgbClr val="000000"/>
                </a:solidFill>
                <a:latin typeface="Kite One"/>
              </a:rPr>
              <a:t>Proses rekrutmen</a:t>
            </a:r>
          </a:p>
          <a:p>
            <a:pPr>
              <a:lnSpc>
                <a:spcPts val="4312"/>
              </a:lnSpc>
              <a:spcBef>
                <a:spcPct val="0"/>
              </a:spcBef>
            </a:pPr>
            <a:r>
              <a:rPr lang="en-US" sz="3080">
                <a:solidFill>
                  <a:srgbClr val="000000"/>
                </a:solidFill>
                <a:latin typeface="Kite One"/>
              </a:rPr>
              <a:t>         Lama / panjang (bisa lebih 4 bulan)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490047" y="4185595"/>
            <a:ext cx="6457114" cy="5960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64973" lvl="1" indent="-332486">
              <a:lnSpc>
                <a:spcPts val="4312"/>
              </a:lnSpc>
              <a:buFont typeface="Arial"/>
              <a:buChar char="•"/>
            </a:pPr>
            <a:r>
              <a:rPr lang="en-US" sz="3080">
                <a:solidFill>
                  <a:srgbClr val="000000"/>
                </a:solidFill>
                <a:latin typeface="Kite One"/>
              </a:rPr>
              <a:t>Persyaratan</a:t>
            </a:r>
          </a:p>
          <a:p>
            <a:pPr>
              <a:lnSpc>
                <a:spcPts val="4312"/>
              </a:lnSpc>
            </a:pPr>
            <a:r>
              <a:rPr lang="en-US" sz="3080">
                <a:solidFill>
                  <a:srgbClr val="000000"/>
                </a:solidFill>
                <a:latin typeface="Kite One"/>
              </a:rPr>
              <a:t>          Skill</a:t>
            </a:r>
          </a:p>
          <a:p>
            <a:pPr>
              <a:lnSpc>
                <a:spcPts val="4312"/>
              </a:lnSpc>
            </a:pPr>
            <a:r>
              <a:rPr lang="en-US" sz="3080">
                <a:solidFill>
                  <a:srgbClr val="000000"/>
                </a:solidFill>
                <a:latin typeface="Kite One"/>
              </a:rPr>
              <a:t>          Psikotes</a:t>
            </a:r>
          </a:p>
          <a:p>
            <a:pPr marL="664973" lvl="1" indent="-332486">
              <a:lnSpc>
                <a:spcPts val="4312"/>
              </a:lnSpc>
              <a:buFont typeface="Arial"/>
              <a:buChar char="•"/>
            </a:pPr>
            <a:r>
              <a:rPr lang="en-US" sz="3080">
                <a:solidFill>
                  <a:srgbClr val="000000"/>
                </a:solidFill>
                <a:latin typeface="Kite One"/>
              </a:rPr>
              <a:t>Proses rekrutmen</a:t>
            </a:r>
          </a:p>
          <a:p>
            <a:pPr>
              <a:lnSpc>
                <a:spcPts val="4312"/>
              </a:lnSpc>
            </a:pPr>
            <a:r>
              <a:rPr lang="en-US" sz="3080">
                <a:solidFill>
                  <a:srgbClr val="000000"/>
                </a:solidFill>
                <a:latin typeface="Kite One"/>
              </a:rPr>
              <a:t>           Seleksi berkas </a:t>
            </a:r>
          </a:p>
          <a:p>
            <a:pPr>
              <a:lnSpc>
                <a:spcPts val="4312"/>
              </a:lnSpc>
            </a:pPr>
            <a:r>
              <a:rPr lang="en-US" sz="3080">
                <a:solidFill>
                  <a:srgbClr val="000000"/>
                </a:solidFill>
                <a:latin typeface="Kite One"/>
              </a:rPr>
              <a:t>           Interview awal</a:t>
            </a:r>
          </a:p>
          <a:p>
            <a:pPr>
              <a:lnSpc>
                <a:spcPts val="4312"/>
              </a:lnSpc>
            </a:pPr>
            <a:r>
              <a:rPr lang="en-US" sz="3080">
                <a:solidFill>
                  <a:srgbClr val="000000"/>
                </a:solidFill>
                <a:latin typeface="Kite One"/>
              </a:rPr>
              <a:t>           Test skill / problem solving</a:t>
            </a:r>
          </a:p>
          <a:p>
            <a:pPr>
              <a:lnSpc>
                <a:spcPts val="4312"/>
              </a:lnSpc>
            </a:pPr>
            <a:r>
              <a:rPr lang="en-US" sz="3080">
                <a:solidFill>
                  <a:srgbClr val="000000"/>
                </a:solidFill>
                <a:latin typeface="Kite One"/>
              </a:rPr>
              <a:t>           Interview user</a:t>
            </a:r>
          </a:p>
          <a:p>
            <a:pPr>
              <a:lnSpc>
                <a:spcPts val="4312"/>
              </a:lnSpc>
            </a:pPr>
            <a:r>
              <a:rPr lang="en-US" sz="3080">
                <a:solidFill>
                  <a:srgbClr val="000000"/>
                </a:solidFill>
                <a:latin typeface="Kite One"/>
              </a:rPr>
              <a:t>           Negosiasi</a:t>
            </a:r>
          </a:p>
          <a:p>
            <a:pPr>
              <a:lnSpc>
                <a:spcPts val="4312"/>
              </a:lnSpc>
            </a:pPr>
            <a:r>
              <a:rPr lang="en-US" sz="3080">
                <a:solidFill>
                  <a:srgbClr val="000000"/>
                </a:solidFill>
                <a:latin typeface="Kite One"/>
              </a:rPr>
              <a:t>           Tanda tangan kontrak</a:t>
            </a:r>
          </a:p>
          <a:p>
            <a:pPr>
              <a:lnSpc>
                <a:spcPts val="4312"/>
              </a:lnSpc>
              <a:spcBef>
                <a:spcPct val="0"/>
              </a:spcBef>
            </a:pPr>
            <a:endParaRPr lang="en-US" sz="3080">
              <a:solidFill>
                <a:srgbClr val="000000"/>
              </a:solidFill>
              <a:latin typeface="Kite One"/>
            </a:endParaRPr>
          </a:p>
        </p:txBody>
      </p: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5158724A-5FB2-C794-1245-2485360FE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9655175"/>
            <a:ext cx="2895600" cy="365125"/>
          </a:xfrm>
        </p:spPr>
        <p:txBody>
          <a:bodyPr/>
          <a:lstStyle/>
          <a:p>
            <a:r>
              <a:rPr lang="en-US" sz="1400" b="1" dirty="0"/>
              <a:t>07/10/2023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257863">
            <a:off x="-571305" y="6150994"/>
            <a:ext cx="21273218" cy="9128145"/>
          </a:xfrm>
          <a:custGeom>
            <a:avLst/>
            <a:gdLst/>
            <a:ahLst/>
            <a:cxnLst/>
            <a:rect l="l" t="t" r="r" b="b"/>
            <a:pathLst>
              <a:path w="21273218" h="9128145">
                <a:moveTo>
                  <a:pt x="0" y="0"/>
                </a:moveTo>
                <a:lnTo>
                  <a:pt x="21273219" y="0"/>
                </a:lnTo>
                <a:lnTo>
                  <a:pt x="21273219" y="9128145"/>
                </a:lnTo>
                <a:lnTo>
                  <a:pt x="0" y="912814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11885510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6495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5" name="Group 5"/>
          <p:cNvGrpSpPr/>
          <p:nvPr/>
        </p:nvGrpSpPr>
        <p:grpSpPr>
          <a:xfrm>
            <a:off x="11900353" y="4678112"/>
            <a:ext cx="4113179" cy="4087473"/>
            <a:chOff x="0" y="0"/>
            <a:chExt cx="1279723" cy="1271725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279723" cy="1271725"/>
            </a:xfrm>
            <a:custGeom>
              <a:avLst/>
              <a:gdLst/>
              <a:ahLst/>
              <a:cxnLst/>
              <a:rect l="l" t="t" r="r" b="b"/>
              <a:pathLst>
                <a:path w="1279723" h="1271725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7080191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1" y="0"/>
                </a:lnTo>
                <a:lnTo>
                  <a:pt x="4128021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6495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9" name="Group 9"/>
          <p:cNvGrpSpPr/>
          <p:nvPr/>
        </p:nvGrpSpPr>
        <p:grpSpPr>
          <a:xfrm>
            <a:off x="7095033" y="4678112"/>
            <a:ext cx="4113179" cy="4087473"/>
            <a:chOff x="0" y="0"/>
            <a:chExt cx="1279723" cy="127172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279723" cy="1271725"/>
            </a:xfrm>
            <a:custGeom>
              <a:avLst/>
              <a:gdLst/>
              <a:ahLst/>
              <a:cxnLst/>
              <a:rect l="l" t="t" r="r" b="b"/>
              <a:pathLst>
                <a:path w="1279723" h="1271725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>
            <a:off x="2274468" y="8765585"/>
            <a:ext cx="4128022" cy="437161"/>
          </a:xfrm>
          <a:custGeom>
            <a:avLst/>
            <a:gdLst/>
            <a:ahLst/>
            <a:cxnLst/>
            <a:rect l="l" t="t" r="r" b="b"/>
            <a:pathLst>
              <a:path w="4128022" h="437161">
                <a:moveTo>
                  <a:pt x="0" y="0"/>
                </a:moveTo>
                <a:lnTo>
                  <a:pt x="4128022" y="0"/>
                </a:lnTo>
                <a:lnTo>
                  <a:pt x="4128022" y="437161"/>
                </a:lnTo>
                <a:lnTo>
                  <a:pt x="0" y="4371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6495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3" name="Group 13"/>
          <p:cNvGrpSpPr/>
          <p:nvPr/>
        </p:nvGrpSpPr>
        <p:grpSpPr>
          <a:xfrm>
            <a:off x="2289311" y="4678112"/>
            <a:ext cx="4113179" cy="4087473"/>
            <a:chOff x="0" y="0"/>
            <a:chExt cx="1279723" cy="1271725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279723" cy="1271725"/>
            </a:xfrm>
            <a:custGeom>
              <a:avLst/>
              <a:gdLst/>
              <a:ahLst/>
              <a:cxnLst/>
              <a:rect l="l" t="t" r="r" b="b"/>
              <a:pathLst>
                <a:path w="1279723" h="1271725">
                  <a:moveTo>
                    <a:pt x="0" y="0"/>
                  </a:moveTo>
                  <a:lnTo>
                    <a:pt x="1279723" y="0"/>
                  </a:lnTo>
                  <a:lnTo>
                    <a:pt x="1279723" y="1271725"/>
                  </a:lnTo>
                  <a:lnTo>
                    <a:pt x="0" y="1271725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3321316" y="3653528"/>
            <a:ext cx="2049168" cy="2049168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8119617" y="3653528"/>
            <a:ext cx="2049168" cy="2049168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2933709" y="3653528"/>
            <a:ext cx="2049168" cy="2049168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76200" y="19050"/>
              <a:ext cx="6604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3272985" y="3986188"/>
            <a:ext cx="1353071" cy="1353071"/>
          </a:xfrm>
          <a:custGeom>
            <a:avLst/>
            <a:gdLst/>
            <a:ahLst/>
            <a:cxnLst/>
            <a:rect l="l" t="t" r="r" b="b"/>
            <a:pathLst>
              <a:path w="1353071" h="1353071">
                <a:moveTo>
                  <a:pt x="0" y="0"/>
                </a:moveTo>
                <a:lnTo>
                  <a:pt x="1353071" y="0"/>
                </a:lnTo>
                <a:lnTo>
                  <a:pt x="1353071" y="1353071"/>
                </a:lnTo>
                <a:lnTo>
                  <a:pt x="0" y="135307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6" name="Freeform 26"/>
          <p:cNvSpPr/>
          <p:nvPr/>
        </p:nvSpPr>
        <p:spPr>
          <a:xfrm>
            <a:off x="3598631" y="4135245"/>
            <a:ext cx="1507082" cy="1054958"/>
          </a:xfrm>
          <a:custGeom>
            <a:avLst/>
            <a:gdLst/>
            <a:ahLst/>
            <a:cxnLst/>
            <a:rect l="l" t="t" r="r" b="b"/>
            <a:pathLst>
              <a:path w="1507082" h="1054958">
                <a:moveTo>
                  <a:pt x="0" y="0"/>
                </a:moveTo>
                <a:lnTo>
                  <a:pt x="1507082" y="0"/>
                </a:lnTo>
                <a:lnTo>
                  <a:pt x="1507082" y="1054958"/>
                </a:lnTo>
                <a:lnTo>
                  <a:pt x="0" y="105495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7" name="Freeform 27"/>
          <p:cNvSpPr/>
          <p:nvPr/>
        </p:nvSpPr>
        <p:spPr>
          <a:xfrm>
            <a:off x="8430719" y="3939486"/>
            <a:ext cx="1444095" cy="1204014"/>
          </a:xfrm>
          <a:custGeom>
            <a:avLst/>
            <a:gdLst/>
            <a:ahLst/>
            <a:cxnLst/>
            <a:rect l="l" t="t" r="r" b="b"/>
            <a:pathLst>
              <a:path w="1444095" h="1204014">
                <a:moveTo>
                  <a:pt x="0" y="0"/>
                </a:moveTo>
                <a:lnTo>
                  <a:pt x="1444095" y="0"/>
                </a:lnTo>
                <a:lnTo>
                  <a:pt x="1444095" y="1204014"/>
                </a:lnTo>
                <a:lnTo>
                  <a:pt x="0" y="120401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8" name="TextBox 28"/>
          <p:cNvSpPr txBox="1"/>
          <p:nvPr/>
        </p:nvSpPr>
        <p:spPr>
          <a:xfrm>
            <a:off x="2580860" y="5891404"/>
            <a:ext cx="3542623" cy="12416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7"/>
              </a:lnSpc>
            </a:pPr>
            <a:r>
              <a:rPr lang="en-US" sz="3600" spc="352">
                <a:solidFill>
                  <a:srgbClr val="FFFBFB"/>
                </a:solidFill>
                <a:latin typeface="Kollektif"/>
              </a:rPr>
              <a:t>“Atasan adalah Raja”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372688" y="5577079"/>
            <a:ext cx="3542623" cy="1870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7"/>
              </a:lnSpc>
            </a:pPr>
            <a:r>
              <a:rPr lang="en-US" sz="3600" spc="352">
                <a:solidFill>
                  <a:srgbClr val="FFFBFB"/>
                </a:solidFill>
                <a:latin typeface="Kollektif"/>
              </a:rPr>
              <a:t>“Satu untuk semua, semua untuk satu”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2178209" y="5577079"/>
            <a:ext cx="3542623" cy="18703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67"/>
              </a:lnSpc>
            </a:pPr>
            <a:r>
              <a:rPr lang="en-US" sz="3600" spc="352">
                <a:solidFill>
                  <a:srgbClr val="FFFBFB"/>
                </a:solidFill>
                <a:latin typeface="Kollektif"/>
              </a:rPr>
              <a:t>“Kerja,</a:t>
            </a:r>
          </a:p>
          <a:p>
            <a:pPr algn="ctr">
              <a:lnSpc>
                <a:spcPts val="4967"/>
              </a:lnSpc>
            </a:pPr>
            <a:r>
              <a:rPr lang="en-US" sz="3600" spc="352">
                <a:solidFill>
                  <a:srgbClr val="FFFBFB"/>
                </a:solidFill>
                <a:latin typeface="Kollektif"/>
              </a:rPr>
              <a:t>Kerja,</a:t>
            </a:r>
          </a:p>
          <a:p>
            <a:pPr algn="ctr">
              <a:lnSpc>
                <a:spcPts val="4967"/>
              </a:lnSpc>
            </a:pPr>
            <a:r>
              <a:rPr lang="en-US" sz="3600" spc="352">
                <a:solidFill>
                  <a:srgbClr val="FFFBFB"/>
                </a:solidFill>
                <a:latin typeface="Kollektif"/>
              </a:rPr>
              <a:t>Kerja!”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343797" y="7743714"/>
            <a:ext cx="4058693" cy="82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23"/>
              </a:lnSpc>
              <a:spcBef>
                <a:spcPct val="0"/>
              </a:spcBef>
            </a:pPr>
            <a:r>
              <a:rPr lang="en-US" sz="4800" spc="470">
                <a:solidFill>
                  <a:srgbClr val="FDFBFB"/>
                </a:solidFill>
                <a:latin typeface="Kollektif"/>
              </a:rPr>
              <a:t>HIRARKI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7095033" y="7743714"/>
            <a:ext cx="4113179" cy="82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23"/>
              </a:lnSpc>
              <a:spcBef>
                <a:spcPct val="0"/>
              </a:spcBef>
            </a:pPr>
            <a:r>
              <a:rPr lang="en-US" sz="4800" spc="470">
                <a:solidFill>
                  <a:srgbClr val="FDFBFB"/>
                </a:solidFill>
                <a:latin typeface="Kollektif"/>
              </a:rPr>
              <a:t>KOLEKTIF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12475037" y="7743714"/>
            <a:ext cx="2974893" cy="823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623"/>
              </a:lnSpc>
              <a:spcBef>
                <a:spcPct val="0"/>
              </a:spcBef>
            </a:pPr>
            <a:r>
              <a:rPr lang="en-US" sz="4800" spc="470">
                <a:solidFill>
                  <a:srgbClr val="FDFBFB"/>
                </a:solidFill>
                <a:latin typeface="Kollektif Bold Italics"/>
              </a:rPr>
              <a:t>HUSTLE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2274468" y="1267834"/>
            <a:ext cx="1361794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Canva Sans Bold"/>
              </a:rPr>
              <a:t>Budaya Kerja</a:t>
            </a:r>
          </a:p>
        </p:txBody>
      </p:sp>
      <p:sp>
        <p:nvSpPr>
          <p:cNvPr id="36" name="Footer Placeholder 7">
            <a:extLst>
              <a:ext uri="{FF2B5EF4-FFF2-40B4-BE49-F238E27FC236}">
                <a16:creationId xmlns:a16="http://schemas.microsoft.com/office/drawing/2014/main" id="{B0F58DFA-A770-45EC-52E0-0B8186005B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9655175"/>
            <a:ext cx="2895600" cy="365125"/>
          </a:xfrm>
        </p:spPr>
        <p:txBody>
          <a:bodyPr/>
          <a:lstStyle/>
          <a:p>
            <a:r>
              <a:rPr lang="en-US" sz="1400" b="1" dirty="0"/>
              <a:t>07/10/2023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67015" y="7332276"/>
            <a:ext cx="1792285" cy="1241565"/>
          </a:xfrm>
          <a:custGeom>
            <a:avLst/>
            <a:gdLst/>
            <a:ahLst/>
            <a:cxnLst/>
            <a:rect l="l" t="t" r="r" b="b"/>
            <a:pathLst>
              <a:path w="1792285" h="1241565">
                <a:moveTo>
                  <a:pt x="0" y="0"/>
                </a:moveTo>
                <a:lnTo>
                  <a:pt x="1792285" y="0"/>
                </a:lnTo>
                <a:lnTo>
                  <a:pt x="1792285" y="1241565"/>
                </a:lnTo>
                <a:lnTo>
                  <a:pt x="0" y="1241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-3090237" y="-2834440"/>
            <a:ext cx="6593938" cy="6593938"/>
          </a:xfrm>
          <a:custGeom>
            <a:avLst/>
            <a:gdLst/>
            <a:ahLst/>
            <a:cxnLst/>
            <a:rect l="l" t="t" r="r" b="b"/>
            <a:pathLst>
              <a:path w="6593938" h="6593938">
                <a:moveTo>
                  <a:pt x="0" y="0"/>
                </a:moveTo>
                <a:lnTo>
                  <a:pt x="6593938" y="0"/>
                </a:lnTo>
                <a:lnTo>
                  <a:pt x="6593938" y="6593938"/>
                </a:lnTo>
                <a:lnTo>
                  <a:pt x="0" y="65939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4" name="Group 4"/>
          <p:cNvGrpSpPr/>
          <p:nvPr/>
        </p:nvGrpSpPr>
        <p:grpSpPr>
          <a:xfrm>
            <a:off x="3741600" y="4263856"/>
            <a:ext cx="11123757" cy="1930737"/>
            <a:chOff x="0" y="0"/>
            <a:chExt cx="14831676" cy="2574316"/>
          </a:xfrm>
        </p:grpSpPr>
        <p:sp>
          <p:nvSpPr>
            <p:cNvPr id="5" name="TextBox 5"/>
            <p:cNvSpPr txBox="1"/>
            <p:nvPr/>
          </p:nvSpPr>
          <p:spPr>
            <a:xfrm>
              <a:off x="0" y="1778661"/>
              <a:ext cx="14831676" cy="795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39"/>
                </a:lnSpc>
              </a:pPr>
              <a:r>
                <a:rPr lang="en-US" sz="3599">
                  <a:solidFill>
                    <a:srgbClr val="000000"/>
                  </a:solidFill>
                  <a:latin typeface="Canva Sans Italics"/>
                </a:rPr>
                <a:t>Pengalaman  Mendaftar Kerja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659302" y="-180975"/>
              <a:ext cx="13722195" cy="21071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3299"/>
                </a:lnSpc>
              </a:pPr>
              <a:r>
                <a:rPr lang="en-US" sz="9499">
                  <a:solidFill>
                    <a:srgbClr val="000000"/>
                  </a:solidFill>
                  <a:latin typeface="Canva Sans Bold"/>
                </a:rPr>
                <a:t>Sharing #1</a:t>
              </a:r>
            </a:p>
          </p:txBody>
        </p:sp>
      </p:grpSp>
      <p:sp>
        <p:nvSpPr>
          <p:cNvPr id="7" name="Freeform 7"/>
          <p:cNvSpPr/>
          <p:nvPr/>
        </p:nvSpPr>
        <p:spPr>
          <a:xfrm rot="2167899">
            <a:off x="1610563" y="6400244"/>
            <a:ext cx="1712382" cy="1978592"/>
          </a:xfrm>
          <a:custGeom>
            <a:avLst/>
            <a:gdLst/>
            <a:ahLst/>
            <a:cxnLst/>
            <a:rect l="l" t="t" r="r" b="b"/>
            <a:pathLst>
              <a:path w="1712382" h="1978592">
                <a:moveTo>
                  <a:pt x="0" y="0"/>
                </a:moveTo>
                <a:lnTo>
                  <a:pt x="1712382" y="0"/>
                </a:lnTo>
                <a:lnTo>
                  <a:pt x="1712382" y="1978592"/>
                </a:lnTo>
                <a:lnTo>
                  <a:pt x="0" y="19785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 rot="7016192">
            <a:off x="15540795" y="1625571"/>
            <a:ext cx="1158100" cy="1338141"/>
          </a:xfrm>
          <a:custGeom>
            <a:avLst/>
            <a:gdLst/>
            <a:ahLst/>
            <a:cxnLst/>
            <a:rect l="l" t="t" r="r" b="b"/>
            <a:pathLst>
              <a:path w="1158100" h="1338141">
                <a:moveTo>
                  <a:pt x="0" y="0"/>
                </a:moveTo>
                <a:lnTo>
                  <a:pt x="1158100" y="0"/>
                </a:lnTo>
                <a:lnTo>
                  <a:pt x="1158100" y="1338141"/>
                </a:lnTo>
                <a:lnTo>
                  <a:pt x="0" y="1338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DF464A02-085B-3410-0999-41DDBAD8C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9655175"/>
            <a:ext cx="2895600" cy="365125"/>
          </a:xfrm>
        </p:spPr>
        <p:txBody>
          <a:bodyPr/>
          <a:lstStyle/>
          <a:p>
            <a:r>
              <a:rPr lang="en-US" sz="1400" b="1" dirty="0"/>
              <a:t>07/10/2023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87923">
            <a:off x="13462711" y="-3853168"/>
            <a:ext cx="7032580" cy="7216267"/>
          </a:xfrm>
          <a:custGeom>
            <a:avLst/>
            <a:gdLst/>
            <a:ahLst/>
            <a:cxnLst/>
            <a:rect l="l" t="t" r="r" b="b"/>
            <a:pathLst>
              <a:path w="7032580" h="7216267">
                <a:moveTo>
                  <a:pt x="0" y="0"/>
                </a:moveTo>
                <a:lnTo>
                  <a:pt x="7032580" y="0"/>
                </a:lnTo>
                <a:lnTo>
                  <a:pt x="7032580" y="7216268"/>
                </a:lnTo>
                <a:lnTo>
                  <a:pt x="0" y="72162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3"/>
          <p:cNvGrpSpPr/>
          <p:nvPr/>
        </p:nvGrpSpPr>
        <p:grpSpPr>
          <a:xfrm>
            <a:off x="-18648" y="-84805"/>
            <a:ext cx="2094695" cy="2377721"/>
            <a:chOff x="0" y="0"/>
            <a:chExt cx="551689" cy="62623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51689" cy="626231"/>
            </a:xfrm>
            <a:custGeom>
              <a:avLst/>
              <a:gdLst/>
              <a:ahLst/>
              <a:cxnLst/>
              <a:rect l="l" t="t" r="r" b="b"/>
              <a:pathLst>
                <a:path w="551689" h="626231">
                  <a:moveTo>
                    <a:pt x="0" y="0"/>
                  </a:moveTo>
                  <a:lnTo>
                    <a:pt x="551689" y="0"/>
                  </a:lnTo>
                  <a:lnTo>
                    <a:pt x="551689" y="626231"/>
                  </a:lnTo>
                  <a:lnTo>
                    <a:pt x="0" y="626231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810109" y="2292917"/>
            <a:ext cx="2314009" cy="5397107"/>
          </a:xfrm>
          <a:custGeom>
            <a:avLst/>
            <a:gdLst/>
            <a:ahLst/>
            <a:cxnLst/>
            <a:rect l="l" t="t" r="r" b="b"/>
            <a:pathLst>
              <a:path w="2314009" h="5397107">
                <a:moveTo>
                  <a:pt x="0" y="0"/>
                </a:moveTo>
                <a:lnTo>
                  <a:pt x="2314010" y="0"/>
                </a:lnTo>
                <a:lnTo>
                  <a:pt x="2314010" y="5397106"/>
                </a:lnTo>
                <a:lnTo>
                  <a:pt x="0" y="53971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>
            <a:off x="6115786" y="5019970"/>
            <a:ext cx="3387309" cy="1289436"/>
          </a:xfrm>
          <a:custGeom>
            <a:avLst/>
            <a:gdLst/>
            <a:ahLst/>
            <a:cxnLst/>
            <a:rect l="l" t="t" r="r" b="b"/>
            <a:pathLst>
              <a:path w="3387309" h="1289436">
                <a:moveTo>
                  <a:pt x="0" y="0"/>
                </a:moveTo>
                <a:lnTo>
                  <a:pt x="3387310" y="0"/>
                </a:lnTo>
                <a:lnTo>
                  <a:pt x="3387310" y="1289435"/>
                </a:lnTo>
                <a:lnTo>
                  <a:pt x="0" y="128943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>
            <a:off x="10494763" y="2924907"/>
            <a:ext cx="4983128" cy="4765116"/>
          </a:xfrm>
          <a:custGeom>
            <a:avLst/>
            <a:gdLst/>
            <a:ahLst/>
            <a:cxnLst/>
            <a:rect l="l" t="t" r="r" b="b"/>
            <a:pathLst>
              <a:path w="4983128" h="4765116">
                <a:moveTo>
                  <a:pt x="0" y="0"/>
                </a:moveTo>
                <a:lnTo>
                  <a:pt x="4983128" y="0"/>
                </a:lnTo>
                <a:lnTo>
                  <a:pt x="4983128" y="4765116"/>
                </a:lnTo>
                <a:lnTo>
                  <a:pt x="0" y="476511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TextBox 9"/>
          <p:cNvSpPr txBox="1"/>
          <p:nvPr/>
        </p:nvSpPr>
        <p:spPr>
          <a:xfrm>
            <a:off x="3628587" y="7881038"/>
            <a:ext cx="10818278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dirty="0" err="1">
                <a:solidFill>
                  <a:srgbClr val="000000"/>
                </a:solidFill>
                <a:latin typeface="Kollektif"/>
              </a:rPr>
              <a:t>Habis</a:t>
            </a:r>
            <a:r>
              <a:rPr lang="en-US" sz="5600" dirty="0">
                <a:solidFill>
                  <a:srgbClr val="000000"/>
                </a:solidFill>
                <a:latin typeface="Kollektif"/>
              </a:rPr>
              <a:t> lulus </a:t>
            </a:r>
            <a:r>
              <a:rPr lang="en-US" sz="5600" dirty="0" err="1">
                <a:solidFill>
                  <a:srgbClr val="000000"/>
                </a:solidFill>
                <a:latin typeface="Kollektif"/>
              </a:rPr>
              <a:t>langsung</a:t>
            </a:r>
            <a:r>
              <a:rPr lang="en-US" sz="5600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5600" dirty="0" err="1">
                <a:solidFill>
                  <a:srgbClr val="000000"/>
                </a:solidFill>
                <a:latin typeface="Kollektif"/>
              </a:rPr>
              <a:t>dapat</a:t>
            </a:r>
            <a:r>
              <a:rPr lang="en-US" sz="5600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5600" dirty="0" err="1">
                <a:solidFill>
                  <a:srgbClr val="000000"/>
                </a:solidFill>
                <a:latin typeface="Kollektif"/>
              </a:rPr>
              <a:t>kerja</a:t>
            </a:r>
            <a:r>
              <a:rPr lang="en-US" sz="5600" dirty="0">
                <a:solidFill>
                  <a:srgbClr val="000000"/>
                </a:solidFill>
                <a:latin typeface="Kollektif"/>
              </a:rPr>
              <a:t>?</a:t>
            </a:r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AD0627E0-1BF9-67A3-4126-4CA0B82E23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9655175"/>
            <a:ext cx="2895600" cy="365125"/>
          </a:xfrm>
        </p:spPr>
        <p:txBody>
          <a:bodyPr/>
          <a:lstStyle/>
          <a:p>
            <a:r>
              <a:rPr lang="en-US" sz="1400" b="1" dirty="0"/>
              <a:t>07/10/2023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/>
          <a:stretch>
            <a:fillRect/>
          </a:stretch>
        </p:blipFill>
        <p:spPr>
          <a:xfrm>
            <a:off x="1852863" y="1028700"/>
            <a:ext cx="14582274" cy="8229600"/>
          </a:xfrm>
          <a:prstGeom prst="rect">
            <a:avLst/>
          </a:prstGeom>
        </p:spPr>
      </p:pic>
      <p:sp>
        <p:nvSpPr>
          <p:cNvPr id="4" name="Footer Placeholder 7">
            <a:extLst>
              <a:ext uri="{FF2B5EF4-FFF2-40B4-BE49-F238E27FC236}">
                <a16:creationId xmlns:a16="http://schemas.microsoft.com/office/drawing/2014/main" id="{A24ECE75-AC57-6AB4-A238-5908DA47D8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9655175"/>
            <a:ext cx="2895600" cy="365125"/>
          </a:xfrm>
        </p:spPr>
        <p:txBody>
          <a:bodyPr/>
          <a:lstStyle/>
          <a:p>
            <a:r>
              <a:rPr lang="en-US" sz="1400" b="1" dirty="0"/>
              <a:t>07/10/2023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10000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2103718" y="1234381"/>
            <a:ext cx="14388268" cy="9052619"/>
          </a:xfrm>
          <a:custGeom>
            <a:avLst/>
            <a:gdLst/>
            <a:ahLst/>
            <a:cxnLst/>
            <a:rect l="l" t="t" r="r" b="b"/>
            <a:pathLst>
              <a:path w="19184357" h="12070158">
                <a:moveTo>
                  <a:pt x="0" y="0"/>
                </a:moveTo>
                <a:lnTo>
                  <a:pt x="19184358" y="0"/>
                </a:lnTo>
                <a:lnTo>
                  <a:pt x="19184358" y="12070158"/>
                </a:lnTo>
                <a:lnTo>
                  <a:pt x="0" y="120701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825609" y="7324321"/>
            <a:ext cx="5094384" cy="1062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4032"/>
              </a:lnSpc>
            </a:pPr>
            <a:r>
              <a:rPr lang="en-US" sz="4073">
                <a:solidFill>
                  <a:srgbClr val="000000"/>
                </a:solidFill>
                <a:latin typeface="Kollektif"/>
              </a:rPr>
              <a:t>Wisuda 124</a:t>
            </a:r>
          </a:p>
          <a:p>
            <a:pPr algn="r">
              <a:lnSpc>
                <a:spcPts val="4032"/>
              </a:lnSpc>
            </a:pPr>
            <a:r>
              <a:rPr lang="en-US" sz="4073">
                <a:solidFill>
                  <a:srgbClr val="000000"/>
                </a:solidFill>
                <a:latin typeface="Kollektif"/>
              </a:rPr>
              <a:t>(Oktober 2021)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905083" y="1305819"/>
            <a:ext cx="5094384" cy="10143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706"/>
              </a:lnSpc>
            </a:pPr>
            <a:r>
              <a:rPr lang="en-US" sz="4073">
                <a:solidFill>
                  <a:srgbClr val="000000"/>
                </a:solidFill>
                <a:latin typeface="Kollektif"/>
              </a:rPr>
              <a:t>Dapat Kerja</a:t>
            </a:r>
          </a:p>
          <a:p>
            <a:pPr algn="r">
              <a:lnSpc>
                <a:spcPts val="3706"/>
              </a:lnSpc>
            </a:pPr>
            <a:r>
              <a:rPr lang="en-US" sz="4073">
                <a:solidFill>
                  <a:srgbClr val="000000"/>
                </a:solidFill>
                <a:latin typeface="Kollektif"/>
              </a:rPr>
              <a:t>(Februari 2022)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053F5F6-F0BB-7F67-6573-94831C014D6A}"/>
              </a:ext>
            </a:extLst>
          </p:cNvPr>
          <p:cNvGrpSpPr/>
          <p:nvPr/>
        </p:nvGrpSpPr>
        <p:grpSpPr>
          <a:xfrm>
            <a:off x="3755113" y="4128978"/>
            <a:ext cx="7644287" cy="1166804"/>
            <a:chOff x="3755113" y="4128978"/>
            <a:chExt cx="7644287" cy="1166804"/>
          </a:xfrm>
        </p:grpSpPr>
        <p:sp>
          <p:nvSpPr>
            <p:cNvPr id="4" name="Freeform 4"/>
            <p:cNvSpPr/>
            <p:nvPr/>
          </p:nvSpPr>
          <p:spPr>
            <a:xfrm rot="19164950">
              <a:off x="3755113" y="4434062"/>
              <a:ext cx="7644287" cy="861720"/>
            </a:xfrm>
            <a:custGeom>
              <a:avLst/>
              <a:gdLst/>
              <a:ahLst/>
              <a:cxnLst/>
              <a:rect l="l" t="t" r="r" b="b"/>
              <a:pathLst>
                <a:path w="10192383" h="1148960">
                  <a:moveTo>
                    <a:pt x="0" y="0"/>
                  </a:moveTo>
                  <a:lnTo>
                    <a:pt x="10192383" y="0"/>
                  </a:lnTo>
                  <a:lnTo>
                    <a:pt x="10192383" y="1148959"/>
                  </a:lnTo>
                  <a:lnTo>
                    <a:pt x="0" y="114895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TextBox 7"/>
            <p:cNvSpPr txBox="1"/>
            <p:nvPr/>
          </p:nvSpPr>
          <p:spPr>
            <a:xfrm rot="19134028">
              <a:off x="4595580" y="4128978"/>
              <a:ext cx="4573171" cy="91197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642"/>
                </a:lnSpc>
              </a:pPr>
              <a:r>
                <a:rPr lang="en-US" sz="6709" dirty="0">
                  <a:solidFill>
                    <a:srgbClr val="FF3131"/>
                  </a:solidFill>
                  <a:latin typeface="Montserrat Classic Bold"/>
                </a:rPr>
                <a:t>~ 4 </a:t>
              </a:r>
              <a:r>
                <a:rPr lang="en-US" sz="6709" dirty="0" err="1">
                  <a:solidFill>
                    <a:srgbClr val="FF3131"/>
                  </a:solidFill>
                  <a:latin typeface="Montserrat Classic Bold"/>
                </a:rPr>
                <a:t>bulan</a:t>
              </a:r>
              <a:endParaRPr lang="en-US" sz="6709" dirty="0">
                <a:solidFill>
                  <a:srgbClr val="FF3131"/>
                </a:solidFill>
                <a:latin typeface="Montserrat Classic Bold"/>
              </a:endParaRPr>
            </a:p>
          </p:txBody>
        </p:sp>
      </p:grpSp>
      <p:sp>
        <p:nvSpPr>
          <p:cNvPr id="8" name="Freeform 8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TextBox 10"/>
          <p:cNvSpPr txBox="1"/>
          <p:nvPr/>
        </p:nvSpPr>
        <p:spPr>
          <a:xfrm>
            <a:off x="1028700" y="847725"/>
            <a:ext cx="7147124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Kollektif Italics"/>
              </a:rPr>
              <a:t>Short Timeline</a:t>
            </a:r>
          </a:p>
        </p:txBody>
      </p: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AA701C86-DAE0-B266-A5F5-95AFEFE10B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9883775"/>
            <a:ext cx="2895600" cy="365125"/>
          </a:xfrm>
        </p:spPr>
        <p:txBody>
          <a:bodyPr/>
          <a:lstStyle/>
          <a:p>
            <a:r>
              <a:rPr lang="en-US" sz="1400" b="1" dirty="0"/>
              <a:t>07/10/2023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78292" y="375212"/>
            <a:ext cx="16037758" cy="10090423"/>
            <a:chOff x="0" y="0"/>
            <a:chExt cx="21383678" cy="13453897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1383678" cy="13453897"/>
            </a:xfrm>
            <a:custGeom>
              <a:avLst/>
              <a:gdLst/>
              <a:ahLst/>
              <a:cxnLst/>
              <a:rect l="l" t="t" r="r" b="b"/>
              <a:pathLst>
                <a:path w="21383678" h="13453897">
                  <a:moveTo>
                    <a:pt x="0" y="0"/>
                  </a:moveTo>
                  <a:lnTo>
                    <a:pt x="21383678" y="0"/>
                  </a:lnTo>
                  <a:lnTo>
                    <a:pt x="21383678" y="13453897"/>
                  </a:lnTo>
                  <a:lnTo>
                    <a:pt x="0" y="134538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5687989" y="9251041"/>
              <a:ext cx="2553743" cy="17475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4800">
                  <a:solidFill>
                    <a:srgbClr val="000000"/>
                  </a:solidFill>
                  <a:latin typeface="Open Sauce Bold"/>
                </a:rPr>
                <a:t>Smt</a:t>
              </a:r>
            </a:p>
            <a:p>
              <a:pPr algn="ctr">
                <a:lnSpc>
                  <a:spcPts val="5040"/>
                </a:lnSpc>
              </a:pPr>
              <a:r>
                <a:rPr lang="en-US" sz="4800">
                  <a:solidFill>
                    <a:srgbClr val="000000"/>
                  </a:solidFill>
                  <a:latin typeface="Open Sauce Bold"/>
                </a:rPr>
                <a:t>5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9917089" y="4670577"/>
              <a:ext cx="2553743" cy="17475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4800">
                  <a:solidFill>
                    <a:srgbClr val="000000"/>
                  </a:solidFill>
                  <a:latin typeface="Open Sauce Bold"/>
                </a:rPr>
                <a:t>Smt</a:t>
              </a:r>
            </a:p>
            <a:p>
              <a:pPr algn="ctr">
                <a:lnSpc>
                  <a:spcPts val="5040"/>
                </a:lnSpc>
              </a:pPr>
              <a:r>
                <a:rPr lang="en-US" sz="4800">
                  <a:solidFill>
                    <a:srgbClr val="000000"/>
                  </a:solidFill>
                  <a:latin typeface="Open Sauce Bold"/>
                </a:rPr>
                <a:t>6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3942989" y="2260963"/>
              <a:ext cx="2553743" cy="17475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4800">
                  <a:solidFill>
                    <a:srgbClr val="000000"/>
                  </a:solidFill>
                  <a:latin typeface="Open Sauce Bold"/>
                </a:rPr>
                <a:t>Smt</a:t>
              </a:r>
            </a:p>
            <a:p>
              <a:pPr algn="ctr">
                <a:lnSpc>
                  <a:spcPts val="5040"/>
                </a:lnSpc>
              </a:pPr>
              <a:r>
                <a:rPr lang="en-US" sz="4800">
                  <a:solidFill>
                    <a:srgbClr val="000000"/>
                  </a:solidFill>
                  <a:latin typeface="Open Sauce Bold"/>
                </a:rPr>
                <a:t>7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17664089" y="513443"/>
              <a:ext cx="2553743" cy="174752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40"/>
                </a:lnSpc>
              </a:pPr>
              <a:r>
                <a:rPr lang="en-US" sz="4800">
                  <a:solidFill>
                    <a:srgbClr val="000000"/>
                  </a:solidFill>
                  <a:latin typeface="Open Sauce Bold"/>
                </a:rPr>
                <a:t>Smt</a:t>
              </a:r>
            </a:p>
            <a:p>
              <a:pPr algn="ctr">
                <a:lnSpc>
                  <a:spcPts val="5040"/>
                </a:lnSpc>
              </a:pPr>
              <a:r>
                <a:rPr lang="en-US" sz="4800">
                  <a:solidFill>
                    <a:srgbClr val="000000"/>
                  </a:solidFill>
                  <a:latin typeface="Open Sauce Bold"/>
                </a:rPr>
                <a:t>8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0" y="7025386"/>
            <a:ext cx="4680407" cy="1628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3168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Kollektif"/>
              </a:rPr>
              <a:t>Eksplor karir ilkom</a:t>
            </a:r>
          </a:p>
          <a:p>
            <a:pPr marL="690881" lvl="1" indent="-345440">
              <a:lnSpc>
                <a:spcPts val="3168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Kollektif"/>
              </a:rPr>
              <a:t>Mulai ambil matpill</a:t>
            </a:r>
          </a:p>
          <a:p>
            <a:pPr marL="690881" lvl="1" indent="-345440">
              <a:lnSpc>
                <a:spcPts val="3168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Kollektif"/>
              </a:rPr>
              <a:t>Join lomba</a:t>
            </a:r>
          </a:p>
          <a:p>
            <a:pPr marL="690881" lvl="1" indent="-345440">
              <a:lnSpc>
                <a:spcPts val="3168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Kollektif"/>
              </a:rPr>
              <a:t>Organisasi (2)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8564353" y="6846951"/>
            <a:ext cx="4219867" cy="499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3999">
                <a:solidFill>
                  <a:srgbClr val="000000"/>
                </a:solidFill>
                <a:latin typeface="Kollektif Bold"/>
              </a:rPr>
              <a:t>Explorasi Tujuan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42081" y="150178"/>
            <a:ext cx="6908800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Kollektif Italics"/>
              </a:rPr>
              <a:t>Long Timeline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4449629" y="2928556"/>
            <a:ext cx="3965536" cy="956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3999">
                <a:solidFill>
                  <a:srgbClr val="000000"/>
                </a:solidFill>
                <a:latin typeface="Kollektif Bold"/>
              </a:rPr>
              <a:t>Pengalaman &amp;</a:t>
            </a:r>
          </a:p>
          <a:p>
            <a:pPr algn="ctr">
              <a:lnSpc>
                <a:spcPts val="3639"/>
              </a:lnSpc>
            </a:pPr>
            <a:r>
              <a:rPr lang="en-US" sz="3999">
                <a:solidFill>
                  <a:srgbClr val="000000"/>
                </a:solidFill>
                <a:latin typeface="Kollektif Bold"/>
              </a:rPr>
              <a:t>Portofoilo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449629" y="422837"/>
            <a:ext cx="3727907" cy="16338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 algn="just">
              <a:lnSpc>
                <a:spcPts val="32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Kollektif"/>
              </a:rPr>
              <a:t>Tugas Akhir </a:t>
            </a:r>
          </a:p>
          <a:p>
            <a:pPr marL="690881" lvl="1" indent="-345440" algn="just">
              <a:lnSpc>
                <a:spcPts val="32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Kollektif"/>
              </a:rPr>
              <a:t>Bangkit</a:t>
            </a:r>
          </a:p>
          <a:p>
            <a:pPr marL="690881" lvl="1" indent="-345440" algn="just">
              <a:lnSpc>
                <a:spcPts val="32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Kollektif"/>
              </a:rPr>
              <a:t>Riset Kolaborasi</a:t>
            </a:r>
          </a:p>
          <a:p>
            <a:pPr marL="690881" lvl="1" indent="-345440" algn="just">
              <a:lnSpc>
                <a:spcPts val="3200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Kollektif"/>
              </a:rPr>
              <a:t>PKM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793479" y="3915156"/>
            <a:ext cx="4680407" cy="12283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3168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Kollektif"/>
              </a:rPr>
              <a:t>Mulai bangun skill</a:t>
            </a:r>
          </a:p>
          <a:p>
            <a:pPr marL="690881" lvl="1" indent="-345440">
              <a:lnSpc>
                <a:spcPts val="3168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Kollektif"/>
              </a:rPr>
              <a:t>Matpill lebih selektif</a:t>
            </a:r>
          </a:p>
          <a:p>
            <a:pPr marL="690881" lvl="1" indent="-345440">
              <a:lnSpc>
                <a:spcPts val="3168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Kollektif"/>
              </a:rPr>
              <a:t>Organisasi (3)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099071" y="1335722"/>
            <a:ext cx="4680407" cy="1628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81" lvl="1" indent="-345440">
              <a:lnSpc>
                <a:spcPts val="3168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Kollektif"/>
              </a:rPr>
              <a:t>Join Webinar, e</a:t>
            </a:r>
            <a:r>
              <a:rPr lang="en-US" sz="3200">
                <a:solidFill>
                  <a:srgbClr val="000000"/>
                </a:solidFill>
                <a:latin typeface="Kollektif Italics"/>
              </a:rPr>
              <a:t>xtra course</a:t>
            </a:r>
          </a:p>
          <a:p>
            <a:pPr marL="690881" lvl="1" indent="-345440">
              <a:lnSpc>
                <a:spcPts val="3168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Kollektif"/>
              </a:rPr>
              <a:t>Organisasi (2)</a:t>
            </a:r>
          </a:p>
          <a:p>
            <a:pPr marL="690881" lvl="1" indent="-345440">
              <a:lnSpc>
                <a:spcPts val="3168"/>
              </a:lnSpc>
              <a:buFont typeface="Arial"/>
              <a:buChar char="•"/>
            </a:pPr>
            <a:r>
              <a:rPr lang="en-US" sz="3200">
                <a:solidFill>
                  <a:srgbClr val="000000"/>
                </a:solidFill>
                <a:latin typeface="Kollektif"/>
              </a:rPr>
              <a:t>Persiapan TA</a:t>
            </a:r>
          </a:p>
        </p:txBody>
      </p:sp>
      <p:sp>
        <p:nvSpPr>
          <p:cNvPr id="16" name="Footer Placeholder 7">
            <a:extLst>
              <a:ext uri="{FF2B5EF4-FFF2-40B4-BE49-F238E27FC236}">
                <a16:creationId xmlns:a16="http://schemas.microsoft.com/office/drawing/2014/main" id="{EE2FC404-BCC6-7386-159C-B37162F2C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9807575"/>
            <a:ext cx="2895600" cy="365125"/>
          </a:xfrm>
        </p:spPr>
        <p:txBody>
          <a:bodyPr/>
          <a:lstStyle/>
          <a:p>
            <a:r>
              <a:rPr lang="en-US" sz="1400" b="1" dirty="0"/>
              <a:t>07/10/2023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3"/>
          <p:cNvGrpSpPr/>
          <p:nvPr/>
        </p:nvGrpSpPr>
        <p:grpSpPr>
          <a:xfrm>
            <a:off x="16596982" y="-4785123"/>
            <a:ext cx="4296549" cy="9570246"/>
            <a:chOff x="0" y="0"/>
            <a:chExt cx="1131601" cy="252055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131601" cy="2520559"/>
            </a:xfrm>
            <a:custGeom>
              <a:avLst/>
              <a:gdLst/>
              <a:ahLst/>
              <a:cxnLst/>
              <a:rect l="l" t="t" r="r" b="b"/>
              <a:pathLst>
                <a:path w="1131601" h="2520559">
                  <a:moveTo>
                    <a:pt x="0" y="0"/>
                  </a:moveTo>
                  <a:lnTo>
                    <a:pt x="1131601" y="0"/>
                  </a:lnTo>
                  <a:lnTo>
                    <a:pt x="1131601" y="2520559"/>
                  </a:lnTo>
                  <a:lnTo>
                    <a:pt x="0" y="252055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2160691" y="8795880"/>
            <a:ext cx="8427553" cy="892485"/>
          </a:xfrm>
          <a:custGeom>
            <a:avLst/>
            <a:gdLst/>
            <a:ahLst/>
            <a:cxnLst/>
            <a:rect l="l" t="t" r="r" b="b"/>
            <a:pathLst>
              <a:path w="8427553" h="892485">
                <a:moveTo>
                  <a:pt x="0" y="0"/>
                </a:moveTo>
                <a:lnTo>
                  <a:pt x="8427552" y="0"/>
                </a:lnTo>
                <a:lnTo>
                  <a:pt x="8427552" y="892484"/>
                </a:lnTo>
                <a:lnTo>
                  <a:pt x="0" y="8924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49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>
            <a:off x="-3349039" y="7739761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7" y="0"/>
                </a:lnTo>
                <a:lnTo>
                  <a:pt x="7616557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>
            <a:hlinkClick r:id="rId7" tooltip="https://link.springer.com/chapter/10.1007/978-981-16-7334-4_8"/>
          </p:cNvPr>
          <p:cNvSpPr/>
          <p:nvPr/>
        </p:nvSpPr>
        <p:spPr>
          <a:xfrm>
            <a:off x="2272060" y="1028700"/>
            <a:ext cx="6906102" cy="4500537"/>
          </a:xfrm>
          <a:custGeom>
            <a:avLst/>
            <a:gdLst/>
            <a:ahLst/>
            <a:cxnLst/>
            <a:rect l="l" t="t" r="r" b="b"/>
            <a:pathLst>
              <a:path w="6906102" h="4500537">
                <a:moveTo>
                  <a:pt x="0" y="0"/>
                </a:moveTo>
                <a:lnTo>
                  <a:pt x="6906101" y="0"/>
                </a:lnTo>
                <a:lnTo>
                  <a:pt x="6906101" y="4500537"/>
                </a:lnTo>
                <a:lnTo>
                  <a:pt x="0" y="4500537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>
            <a:off x="11865384" y="8998132"/>
            <a:ext cx="5708241" cy="604507"/>
          </a:xfrm>
          <a:custGeom>
            <a:avLst/>
            <a:gdLst/>
            <a:ahLst/>
            <a:cxnLst/>
            <a:rect l="l" t="t" r="r" b="b"/>
            <a:pathLst>
              <a:path w="5708241" h="604507">
                <a:moveTo>
                  <a:pt x="0" y="0"/>
                </a:moveTo>
                <a:lnTo>
                  <a:pt x="5708241" y="0"/>
                </a:lnTo>
                <a:lnTo>
                  <a:pt x="5708241" y="604507"/>
                </a:lnTo>
                <a:lnTo>
                  <a:pt x="0" y="60450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8649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TextBox 15"/>
          <p:cNvSpPr txBox="1"/>
          <p:nvPr/>
        </p:nvSpPr>
        <p:spPr>
          <a:xfrm>
            <a:off x="10225881" y="1831803"/>
            <a:ext cx="5692402" cy="27800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419"/>
              </a:lnSpc>
            </a:pPr>
            <a:r>
              <a:rPr lang="en-US" sz="5299">
                <a:solidFill>
                  <a:srgbClr val="231F20"/>
                </a:solidFill>
                <a:latin typeface="Kollektif"/>
              </a:rPr>
              <a:t>Pengalaman PKM </a:t>
            </a:r>
          </a:p>
          <a:p>
            <a:pPr algn="just">
              <a:lnSpc>
                <a:spcPts val="7419"/>
              </a:lnSpc>
            </a:pPr>
            <a:r>
              <a:rPr lang="en-US" sz="5299">
                <a:solidFill>
                  <a:srgbClr val="231F20"/>
                </a:solidFill>
                <a:latin typeface="Kollektif Bold"/>
              </a:rPr>
              <a:t>Membantu</a:t>
            </a:r>
          </a:p>
          <a:p>
            <a:pPr algn="just">
              <a:lnSpc>
                <a:spcPts val="7419"/>
              </a:lnSpc>
            </a:pPr>
            <a:r>
              <a:rPr lang="en-US" sz="5299">
                <a:solidFill>
                  <a:srgbClr val="231F20"/>
                </a:solidFill>
                <a:latin typeface="Kollektif"/>
              </a:rPr>
              <a:t>Tes Kerja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743684" y="672465"/>
            <a:ext cx="4783237" cy="3562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231F20"/>
                </a:solidFill>
                <a:latin typeface="Canva Sans"/>
              </a:rPr>
              <a:t>Topik PKM: Aplikasi ML di Manufaktur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86EE575-B1C9-FFDD-C42E-AB959DB3CBF5}"/>
              </a:ext>
            </a:extLst>
          </p:cNvPr>
          <p:cNvGrpSpPr/>
          <p:nvPr/>
        </p:nvGrpSpPr>
        <p:grpSpPr>
          <a:xfrm>
            <a:off x="1244193" y="4143135"/>
            <a:ext cx="16196082" cy="5720178"/>
            <a:chOff x="1244193" y="4143135"/>
            <a:chExt cx="16196082" cy="5720178"/>
          </a:xfrm>
        </p:grpSpPr>
        <p:grpSp>
          <p:nvGrpSpPr>
            <p:cNvPr id="10" name="Group 10"/>
            <p:cNvGrpSpPr/>
            <p:nvPr/>
          </p:nvGrpSpPr>
          <p:grpSpPr>
            <a:xfrm>
              <a:off x="2027341" y="6185577"/>
              <a:ext cx="15412934" cy="3072723"/>
              <a:chOff x="0" y="0"/>
              <a:chExt cx="20550579" cy="4096964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1133557" cy="4096964"/>
              </a:xfrm>
              <a:custGeom>
                <a:avLst/>
                <a:gdLst/>
                <a:ahLst/>
                <a:cxnLst/>
                <a:rect l="l" t="t" r="r" b="b"/>
                <a:pathLst>
                  <a:path w="11133557" h="4096964">
                    <a:moveTo>
                      <a:pt x="0" y="0"/>
                    </a:moveTo>
                    <a:lnTo>
                      <a:pt x="11133557" y="0"/>
                    </a:lnTo>
                    <a:lnTo>
                      <a:pt x="11133557" y="4096964"/>
                    </a:lnTo>
                    <a:lnTo>
                      <a:pt x="0" y="409696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2" name="Freeform 12"/>
              <p:cNvSpPr/>
              <p:nvPr/>
            </p:nvSpPr>
            <p:spPr>
              <a:xfrm>
                <a:off x="12814377" y="0"/>
                <a:ext cx="7736202" cy="4096964"/>
              </a:xfrm>
              <a:custGeom>
                <a:avLst/>
                <a:gdLst/>
                <a:ahLst/>
                <a:cxnLst/>
                <a:rect l="l" t="t" r="r" b="b"/>
                <a:pathLst>
                  <a:path w="7736202" h="4096964">
                    <a:moveTo>
                      <a:pt x="0" y="0"/>
                    </a:moveTo>
                    <a:lnTo>
                      <a:pt x="7736202" y="0"/>
                    </a:lnTo>
                    <a:lnTo>
                      <a:pt x="7736202" y="4096964"/>
                    </a:lnTo>
                    <a:lnTo>
                      <a:pt x="0" y="409696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3" name="Freeform 13"/>
              <p:cNvSpPr/>
              <p:nvPr/>
            </p:nvSpPr>
            <p:spPr>
              <a:xfrm>
                <a:off x="11365946" y="1251441"/>
                <a:ext cx="1219473" cy="1594083"/>
              </a:xfrm>
              <a:custGeom>
                <a:avLst/>
                <a:gdLst/>
                <a:ahLst/>
                <a:cxnLst/>
                <a:rect l="l" t="t" r="r" b="b"/>
                <a:pathLst>
                  <a:path w="1219473" h="1594083">
                    <a:moveTo>
                      <a:pt x="0" y="0"/>
                    </a:moveTo>
                    <a:lnTo>
                      <a:pt x="1219473" y="0"/>
                    </a:lnTo>
                    <a:lnTo>
                      <a:pt x="1219473" y="1594082"/>
                    </a:lnTo>
                    <a:lnTo>
                      <a:pt x="0" y="159408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ID"/>
              </a:p>
            </p:txBody>
          </p:sp>
        </p:grpSp>
        <p:sp>
          <p:nvSpPr>
            <p:cNvPr id="14" name="Freeform 14"/>
            <p:cNvSpPr/>
            <p:nvPr/>
          </p:nvSpPr>
          <p:spPr>
            <a:xfrm rot="5400000">
              <a:off x="249665" y="5137663"/>
              <a:ext cx="2772203" cy="783147"/>
            </a:xfrm>
            <a:custGeom>
              <a:avLst/>
              <a:gdLst/>
              <a:ahLst/>
              <a:cxnLst/>
              <a:rect l="l" t="t" r="r" b="b"/>
              <a:pathLst>
                <a:path w="2772203" h="783147">
                  <a:moveTo>
                    <a:pt x="0" y="0"/>
                  </a:moveTo>
                  <a:lnTo>
                    <a:pt x="2772204" y="0"/>
                  </a:lnTo>
                  <a:lnTo>
                    <a:pt x="2772204" y="783148"/>
                  </a:lnTo>
                  <a:lnTo>
                    <a:pt x="0" y="7831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4178055" y="9491197"/>
              <a:ext cx="4505821" cy="356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231F20"/>
                  </a:solidFill>
                  <a:latin typeface="Canva Sans"/>
                </a:rPr>
                <a:t>Tes: </a:t>
              </a:r>
              <a:r>
                <a:rPr lang="en-US" sz="2100">
                  <a:solidFill>
                    <a:srgbClr val="231F20"/>
                  </a:solidFill>
                  <a:latin typeface="Canva Sans Italics"/>
                </a:rPr>
                <a:t>Condition Based Maintenance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13707319" y="9507078"/>
              <a:ext cx="1715592" cy="3562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940"/>
                </a:lnSpc>
              </a:pPr>
              <a:r>
                <a:rPr lang="en-US" sz="2100">
                  <a:solidFill>
                    <a:srgbClr val="231F20"/>
                  </a:solidFill>
                  <a:latin typeface="Canva Sans"/>
                </a:rPr>
                <a:t>Hasil Prediksi</a:t>
              </a:r>
            </a:p>
          </p:txBody>
        </p:sp>
      </p:grpSp>
      <p:sp>
        <p:nvSpPr>
          <p:cNvPr id="21" name="Footer Placeholder 7">
            <a:extLst>
              <a:ext uri="{FF2B5EF4-FFF2-40B4-BE49-F238E27FC236}">
                <a16:creationId xmlns:a16="http://schemas.microsoft.com/office/drawing/2014/main" id="{07745843-F8E8-E4BC-7557-59E027368D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9883775"/>
            <a:ext cx="2895600" cy="365125"/>
          </a:xfrm>
        </p:spPr>
        <p:txBody>
          <a:bodyPr/>
          <a:lstStyle/>
          <a:p>
            <a:r>
              <a:rPr lang="en-US" sz="1400" b="1" dirty="0"/>
              <a:t>07/10/2023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67015" y="7332276"/>
            <a:ext cx="1792285" cy="1241565"/>
          </a:xfrm>
          <a:custGeom>
            <a:avLst/>
            <a:gdLst/>
            <a:ahLst/>
            <a:cxnLst/>
            <a:rect l="l" t="t" r="r" b="b"/>
            <a:pathLst>
              <a:path w="1792285" h="1241565">
                <a:moveTo>
                  <a:pt x="0" y="0"/>
                </a:moveTo>
                <a:lnTo>
                  <a:pt x="1792285" y="0"/>
                </a:lnTo>
                <a:lnTo>
                  <a:pt x="1792285" y="1241565"/>
                </a:lnTo>
                <a:lnTo>
                  <a:pt x="0" y="1241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-3090237" y="-2834440"/>
            <a:ext cx="6593938" cy="6593938"/>
          </a:xfrm>
          <a:custGeom>
            <a:avLst/>
            <a:gdLst/>
            <a:ahLst/>
            <a:cxnLst/>
            <a:rect l="l" t="t" r="r" b="b"/>
            <a:pathLst>
              <a:path w="6593938" h="6593938">
                <a:moveTo>
                  <a:pt x="0" y="0"/>
                </a:moveTo>
                <a:lnTo>
                  <a:pt x="6593938" y="0"/>
                </a:lnTo>
                <a:lnTo>
                  <a:pt x="6593938" y="6593938"/>
                </a:lnTo>
                <a:lnTo>
                  <a:pt x="0" y="65939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4" name="Group 4"/>
          <p:cNvGrpSpPr/>
          <p:nvPr/>
        </p:nvGrpSpPr>
        <p:grpSpPr>
          <a:xfrm>
            <a:off x="3741600" y="4263856"/>
            <a:ext cx="11123757" cy="1930737"/>
            <a:chOff x="0" y="0"/>
            <a:chExt cx="14831676" cy="2574316"/>
          </a:xfrm>
        </p:grpSpPr>
        <p:sp>
          <p:nvSpPr>
            <p:cNvPr id="5" name="TextBox 5"/>
            <p:cNvSpPr txBox="1"/>
            <p:nvPr/>
          </p:nvSpPr>
          <p:spPr>
            <a:xfrm>
              <a:off x="0" y="1778661"/>
              <a:ext cx="14831676" cy="795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39"/>
                </a:lnSpc>
              </a:pPr>
              <a:r>
                <a:rPr lang="en-US" sz="3599">
                  <a:solidFill>
                    <a:srgbClr val="000000"/>
                  </a:solidFill>
                  <a:latin typeface="Canva Sans Italics"/>
                </a:rPr>
                <a:t>Pengalaman  </a:t>
              </a:r>
              <a:r>
                <a:rPr lang="en-US" sz="3599" strike="sngStrike">
                  <a:solidFill>
                    <a:srgbClr val="000000"/>
                  </a:solidFill>
                  <a:latin typeface="Canva Sans Italics"/>
                </a:rPr>
                <a:t>Mendaftar</a:t>
              </a:r>
              <a:r>
                <a:rPr lang="en-US" sz="3599">
                  <a:solidFill>
                    <a:srgbClr val="000000"/>
                  </a:solidFill>
                  <a:latin typeface="Canva Sans Italics"/>
                </a:rPr>
                <a:t> Kerja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659302" y="-180975"/>
              <a:ext cx="13722195" cy="21071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3299"/>
                </a:lnSpc>
              </a:pPr>
              <a:r>
                <a:rPr lang="en-US" sz="9499">
                  <a:solidFill>
                    <a:srgbClr val="000000"/>
                  </a:solidFill>
                  <a:latin typeface="Canva Sans Bold"/>
                </a:rPr>
                <a:t>Sharing #2</a:t>
              </a:r>
            </a:p>
          </p:txBody>
        </p:sp>
      </p:grpSp>
      <p:sp>
        <p:nvSpPr>
          <p:cNvPr id="7" name="Freeform 7"/>
          <p:cNvSpPr/>
          <p:nvPr/>
        </p:nvSpPr>
        <p:spPr>
          <a:xfrm rot="2167899">
            <a:off x="1610563" y="6400244"/>
            <a:ext cx="1712382" cy="1978592"/>
          </a:xfrm>
          <a:custGeom>
            <a:avLst/>
            <a:gdLst/>
            <a:ahLst/>
            <a:cxnLst/>
            <a:rect l="l" t="t" r="r" b="b"/>
            <a:pathLst>
              <a:path w="1712382" h="1978592">
                <a:moveTo>
                  <a:pt x="0" y="0"/>
                </a:moveTo>
                <a:lnTo>
                  <a:pt x="1712382" y="0"/>
                </a:lnTo>
                <a:lnTo>
                  <a:pt x="1712382" y="1978592"/>
                </a:lnTo>
                <a:lnTo>
                  <a:pt x="0" y="19785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 rot="7016192">
            <a:off x="15540795" y="1625571"/>
            <a:ext cx="1158100" cy="1338141"/>
          </a:xfrm>
          <a:custGeom>
            <a:avLst/>
            <a:gdLst/>
            <a:ahLst/>
            <a:cxnLst/>
            <a:rect l="l" t="t" r="r" b="b"/>
            <a:pathLst>
              <a:path w="1158100" h="1338141">
                <a:moveTo>
                  <a:pt x="0" y="0"/>
                </a:moveTo>
                <a:lnTo>
                  <a:pt x="1158100" y="0"/>
                </a:lnTo>
                <a:lnTo>
                  <a:pt x="1158100" y="1338141"/>
                </a:lnTo>
                <a:lnTo>
                  <a:pt x="0" y="1338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96969710-7DD4-3D7B-E482-6408B8963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9883775"/>
            <a:ext cx="2895600" cy="365125"/>
          </a:xfrm>
        </p:spPr>
        <p:txBody>
          <a:bodyPr/>
          <a:lstStyle/>
          <a:p>
            <a:r>
              <a:rPr lang="en-US" sz="1400" b="1" dirty="0"/>
              <a:t>07/10/2023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2035253" flipH="1">
            <a:off x="-4650787" y="4599376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7835077" y="0"/>
                </a:moveTo>
                <a:lnTo>
                  <a:pt x="0" y="0"/>
                </a:lnTo>
                <a:lnTo>
                  <a:pt x="0" y="10939026"/>
                </a:lnTo>
                <a:lnTo>
                  <a:pt x="7835077" y="10939026"/>
                </a:lnTo>
                <a:lnTo>
                  <a:pt x="783507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-10799999" flipH="1">
            <a:off x="16227862" y="-2125447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7835077" y="0"/>
                </a:moveTo>
                <a:lnTo>
                  <a:pt x="0" y="0"/>
                </a:lnTo>
                <a:lnTo>
                  <a:pt x="0" y="10939025"/>
                </a:lnTo>
                <a:lnTo>
                  <a:pt x="7835077" y="10939025"/>
                </a:lnTo>
                <a:lnTo>
                  <a:pt x="7835077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7091137" y="2809851"/>
            <a:ext cx="1499549" cy="1068429"/>
          </a:xfrm>
          <a:custGeom>
            <a:avLst/>
            <a:gdLst/>
            <a:ahLst/>
            <a:cxnLst/>
            <a:rect l="l" t="t" r="r" b="b"/>
            <a:pathLst>
              <a:path w="1499549" h="1068429">
                <a:moveTo>
                  <a:pt x="0" y="0"/>
                </a:moveTo>
                <a:lnTo>
                  <a:pt x="1499549" y="0"/>
                </a:lnTo>
                <a:lnTo>
                  <a:pt x="1499549" y="1068429"/>
                </a:lnTo>
                <a:lnTo>
                  <a:pt x="0" y="106842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6" name="Group 6"/>
          <p:cNvGrpSpPr/>
          <p:nvPr/>
        </p:nvGrpSpPr>
        <p:grpSpPr>
          <a:xfrm>
            <a:off x="8514486" y="2530493"/>
            <a:ext cx="8018230" cy="1666875"/>
            <a:chOff x="0" y="0"/>
            <a:chExt cx="10690973" cy="2222500"/>
          </a:xfrm>
        </p:grpSpPr>
        <p:sp>
          <p:nvSpPr>
            <p:cNvPr id="7" name="TextBox 7"/>
            <p:cNvSpPr txBox="1"/>
            <p:nvPr/>
          </p:nvSpPr>
          <p:spPr>
            <a:xfrm>
              <a:off x="0" y="-19050"/>
              <a:ext cx="10690973" cy="139065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100"/>
                </a:lnSpc>
              </a:pPr>
              <a:r>
                <a:rPr lang="en-US" sz="6750" spc="276">
                  <a:solidFill>
                    <a:srgbClr val="000000"/>
                  </a:solidFill>
                  <a:latin typeface="Kollektif Bold"/>
                </a:rPr>
                <a:t>ILMU KOMPUTER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593094" y="1362075"/>
              <a:ext cx="9504784" cy="8604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39"/>
                </a:lnSpc>
              </a:pPr>
              <a:r>
                <a:rPr lang="en-US" sz="4199" spc="839">
                  <a:solidFill>
                    <a:srgbClr val="000000"/>
                  </a:solidFill>
                  <a:latin typeface="Kollektif Italics"/>
                </a:rPr>
                <a:t>(Computer Science)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57164" y="2825768"/>
            <a:ext cx="6223783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339"/>
              </a:lnSpc>
            </a:pPr>
            <a:r>
              <a:rPr lang="en-US" sz="6949">
                <a:solidFill>
                  <a:srgbClr val="000000"/>
                </a:solidFill>
                <a:latin typeface="Kollektif Bold"/>
              </a:rPr>
              <a:t>MATEMATIKA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7A26807-0F8E-75CE-75CE-1592B7709D70}"/>
              </a:ext>
            </a:extLst>
          </p:cNvPr>
          <p:cNvGrpSpPr/>
          <p:nvPr/>
        </p:nvGrpSpPr>
        <p:grpSpPr>
          <a:xfrm>
            <a:off x="10625574" y="5017018"/>
            <a:ext cx="4993490" cy="5099246"/>
            <a:chOff x="10625574" y="5017018"/>
            <a:chExt cx="4993490" cy="5099246"/>
          </a:xfrm>
        </p:grpSpPr>
        <p:sp>
          <p:nvSpPr>
            <p:cNvPr id="4" name="Freeform 4"/>
            <p:cNvSpPr/>
            <p:nvPr/>
          </p:nvSpPr>
          <p:spPr>
            <a:xfrm>
              <a:off x="12451157" y="5017018"/>
              <a:ext cx="3167907" cy="5099246"/>
            </a:xfrm>
            <a:custGeom>
              <a:avLst/>
              <a:gdLst/>
              <a:ahLst/>
              <a:cxnLst/>
              <a:rect l="l" t="t" r="r" b="b"/>
              <a:pathLst>
                <a:path w="3167907" h="5099246">
                  <a:moveTo>
                    <a:pt x="0" y="0"/>
                  </a:moveTo>
                  <a:lnTo>
                    <a:pt x="3167906" y="0"/>
                  </a:lnTo>
                  <a:lnTo>
                    <a:pt x="3167906" y="5099247"/>
                  </a:lnTo>
                  <a:lnTo>
                    <a:pt x="0" y="509924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 rot="-540295">
              <a:off x="10625574" y="5846981"/>
              <a:ext cx="2108981" cy="6572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r">
                <a:lnSpc>
                  <a:spcPts val="5159"/>
                </a:lnSpc>
              </a:pPr>
              <a:r>
                <a:rPr lang="en-US" sz="4299" spc="214" dirty="0">
                  <a:solidFill>
                    <a:srgbClr val="000000"/>
                  </a:solidFill>
                  <a:latin typeface="Kollektif Bold Italics"/>
                </a:rPr>
                <a:t>Relate</a:t>
              </a:r>
            </a:p>
          </p:txBody>
        </p:sp>
      </p:grp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FA5ECAA8-3BF2-4E0A-FC39-5970146790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9134872"/>
            <a:ext cx="2895600" cy="365125"/>
          </a:xfrm>
        </p:spPr>
        <p:txBody>
          <a:bodyPr/>
          <a:lstStyle/>
          <a:p>
            <a:r>
              <a:rPr lang="en-US" sz="1400" b="1" dirty="0"/>
              <a:t>07/10/2023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1028700" y="847725"/>
            <a:ext cx="12634380" cy="15760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Kollektif Italics"/>
              </a:rPr>
              <a:t>Awal Kerja...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-356373" y="2376169"/>
            <a:ext cx="17406123" cy="6383611"/>
            <a:chOff x="0" y="0"/>
            <a:chExt cx="23208164" cy="8511481"/>
          </a:xfrm>
        </p:grpSpPr>
        <p:sp>
          <p:nvSpPr>
            <p:cNvPr id="7" name="Freeform 7"/>
            <p:cNvSpPr/>
            <p:nvPr/>
          </p:nvSpPr>
          <p:spPr>
            <a:xfrm>
              <a:off x="8508198" y="0"/>
              <a:ext cx="6083710" cy="5486400"/>
            </a:xfrm>
            <a:custGeom>
              <a:avLst/>
              <a:gdLst/>
              <a:ahLst/>
              <a:cxnLst/>
              <a:rect l="l" t="t" r="r" b="b"/>
              <a:pathLst>
                <a:path w="6083710" h="5486400">
                  <a:moveTo>
                    <a:pt x="0" y="0"/>
                  </a:moveTo>
                  <a:lnTo>
                    <a:pt x="6083710" y="0"/>
                  </a:lnTo>
                  <a:lnTo>
                    <a:pt x="6083710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/>
            <p:cNvSpPr/>
            <p:nvPr/>
          </p:nvSpPr>
          <p:spPr>
            <a:xfrm rot="-6161898">
              <a:off x="14685205" y="2752446"/>
              <a:ext cx="1726250" cy="1418405"/>
            </a:xfrm>
            <a:custGeom>
              <a:avLst/>
              <a:gdLst/>
              <a:ahLst/>
              <a:cxnLst/>
              <a:rect l="l" t="t" r="r" b="b"/>
              <a:pathLst>
                <a:path w="1726250" h="1418405">
                  <a:moveTo>
                    <a:pt x="0" y="0"/>
                  </a:moveTo>
                  <a:lnTo>
                    <a:pt x="1726250" y="0"/>
                  </a:lnTo>
                  <a:lnTo>
                    <a:pt x="1726250" y="1418405"/>
                  </a:lnTo>
                  <a:lnTo>
                    <a:pt x="0" y="14184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t="-93459"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Freeform 9"/>
            <p:cNvSpPr/>
            <p:nvPr/>
          </p:nvSpPr>
          <p:spPr>
            <a:xfrm rot="-6645727">
              <a:off x="7021568" y="2403877"/>
              <a:ext cx="734670" cy="2115542"/>
            </a:xfrm>
            <a:custGeom>
              <a:avLst/>
              <a:gdLst/>
              <a:ahLst/>
              <a:cxnLst/>
              <a:rect l="l" t="t" r="r" b="b"/>
              <a:pathLst>
                <a:path w="734670" h="2115542">
                  <a:moveTo>
                    <a:pt x="0" y="0"/>
                  </a:moveTo>
                  <a:lnTo>
                    <a:pt x="734670" y="0"/>
                  </a:lnTo>
                  <a:lnTo>
                    <a:pt x="734670" y="2115542"/>
                  </a:lnTo>
                  <a:lnTo>
                    <a:pt x="0" y="21155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0" name="TextBox 10"/>
            <p:cNvSpPr txBox="1"/>
            <p:nvPr/>
          </p:nvSpPr>
          <p:spPr>
            <a:xfrm rot="-61074">
              <a:off x="9112661" y="2569225"/>
              <a:ext cx="5109409" cy="849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40"/>
                </a:lnSpc>
                <a:spcBef>
                  <a:spcPct val="0"/>
                </a:spcBef>
              </a:pPr>
              <a:r>
                <a:rPr lang="en-US" sz="4400" spc="88">
                  <a:solidFill>
                    <a:srgbClr val="000000"/>
                  </a:solidFill>
                  <a:latin typeface="Architects Daughter"/>
                </a:rPr>
                <a:t>ADAPTASI</a:t>
              </a:r>
            </a:p>
          </p:txBody>
        </p:sp>
        <p:sp>
          <p:nvSpPr>
            <p:cNvPr id="11" name="Freeform 11"/>
            <p:cNvSpPr/>
            <p:nvPr/>
          </p:nvSpPr>
          <p:spPr>
            <a:xfrm rot="1081696">
              <a:off x="16344307" y="3353550"/>
              <a:ext cx="6067879" cy="2901550"/>
            </a:xfrm>
            <a:custGeom>
              <a:avLst/>
              <a:gdLst/>
              <a:ahLst/>
              <a:cxnLst/>
              <a:rect l="l" t="t" r="r" b="b"/>
              <a:pathLst>
                <a:path w="6067879" h="2901550">
                  <a:moveTo>
                    <a:pt x="0" y="0"/>
                  </a:moveTo>
                  <a:lnTo>
                    <a:pt x="6067880" y="0"/>
                  </a:lnTo>
                  <a:lnTo>
                    <a:pt x="6067880" y="2901549"/>
                  </a:lnTo>
                  <a:lnTo>
                    <a:pt x="0" y="290154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5708297" y="3819417"/>
              <a:ext cx="7105984" cy="16620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40"/>
                </a:lnSpc>
              </a:pPr>
              <a:r>
                <a:rPr lang="en-US" sz="4400" spc="88">
                  <a:solidFill>
                    <a:srgbClr val="000000"/>
                  </a:solidFill>
                  <a:latin typeface="Architects Daughter Bold"/>
                </a:rPr>
                <a:t>TOOLS/</a:t>
              </a:r>
            </a:p>
            <a:p>
              <a:pPr marL="0" lvl="0" indent="0" algn="ctr">
                <a:lnSpc>
                  <a:spcPts val="4840"/>
                </a:lnSpc>
                <a:spcBef>
                  <a:spcPct val="0"/>
                </a:spcBef>
              </a:pPr>
              <a:r>
                <a:rPr lang="en-US" sz="4400" spc="88">
                  <a:solidFill>
                    <a:srgbClr val="000000"/>
                  </a:solidFill>
                  <a:latin typeface="Architects Daughter Bold"/>
                </a:rPr>
                <a:t>TECHNICAL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5548330" y="6159652"/>
              <a:ext cx="7659834" cy="23518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363636"/>
                  </a:solidFill>
                  <a:latin typeface="Architects Daughter"/>
                </a:rPr>
                <a:t>&gt; Server</a:t>
              </a:r>
            </a:p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363636"/>
                  </a:solidFill>
                  <a:latin typeface="Architects Daughter"/>
                </a:rPr>
                <a:t>&gt; Docker</a:t>
              </a:r>
            </a:p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363636"/>
                  </a:solidFill>
                  <a:latin typeface="Architects Daughter"/>
                </a:rPr>
                <a:t>&gt; Scripting</a:t>
              </a:r>
            </a:p>
          </p:txBody>
        </p:sp>
        <p:sp>
          <p:nvSpPr>
            <p:cNvPr id="14" name="Freeform 14"/>
            <p:cNvSpPr/>
            <p:nvPr/>
          </p:nvSpPr>
          <p:spPr>
            <a:xfrm rot="269058">
              <a:off x="1269688" y="4102814"/>
              <a:ext cx="5827670" cy="1822471"/>
            </a:xfrm>
            <a:custGeom>
              <a:avLst/>
              <a:gdLst/>
              <a:ahLst/>
              <a:cxnLst/>
              <a:rect l="l" t="t" r="r" b="b"/>
              <a:pathLst>
                <a:path w="5827670" h="1822471">
                  <a:moveTo>
                    <a:pt x="0" y="0"/>
                  </a:moveTo>
                  <a:lnTo>
                    <a:pt x="5827670" y="0"/>
                  </a:lnTo>
                  <a:lnTo>
                    <a:pt x="5827670" y="1822472"/>
                  </a:lnTo>
                  <a:lnTo>
                    <a:pt x="0" y="18224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721501" y="4767059"/>
              <a:ext cx="6924044" cy="84920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840"/>
                </a:lnSpc>
                <a:spcBef>
                  <a:spcPct val="0"/>
                </a:spcBef>
              </a:pPr>
              <a:r>
                <a:rPr lang="en-US" sz="4400" spc="88" dirty="0">
                  <a:solidFill>
                    <a:srgbClr val="000000"/>
                  </a:solidFill>
                  <a:latin typeface="Architects Daughter"/>
                </a:rPr>
                <a:t>LINGKUNGAN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6159652"/>
              <a:ext cx="8367045" cy="235182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Architects Daughter"/>
                </a:rPr>
                <a:t>&gt; Internal Divisi</a:t>
              </a:r>
            </a:p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Architects Daughter"/>
                </a:rPr>
                <a:t>&gt; Multi Divisi</a:t>
              </a:r>
            </a:p>
            <a:p>
              <a:pPr algn="ctr">
                <a:lnSpc>
                  <a:spcPts val="4759"/>
                </a:lnSpc>
              </a:pPr>
              <a:r>
                <a:rPr lang="en-US" sz="3399">
                  <a:solidFill>
                    <a:srgbClr val="000000"/>
                  </a:solidFill>
                  <a:latin typeface="Architects Daughter"/>
                </a:rPr>
                <a:t>&gt; Client</a:t>
              </a:r>
            </a:p>
          </p:txBody>
        </p:sp>
      </p:grpSp>
      <p:sp>
        <p:nvSpPr>
          <p:cNvPr id="18" name="Footer Placeholder 7">
            <a:extLst>
              <a:ext uri="{FF2B5EF4-FFF2-40B4-BE49-F238E27FC236}">
                <a16:creationId xmlns:a16="http://schemas.microsoft.com/office/drawing/2014/main" id="{34ACBEAF-F765-178C-C22C-DD988083F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9883775"/>
            <a:ext cx="2895600" cy="365125"/>
          </a:xfrm>
        </p:spPr>
        <p:txBody>
          <a:bodyPr/>
          <a:lstStyle/>
          <a:p>
            <a:r>
              <a:rPr lang="en-US" sz="1400" b="1" dirty="0"/>
              <a:t>07/10/2023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 noChangeAspect="1"/>
          </p:cNvGrpSpPr>
          <p:nvPr/>
        </p:nvGrpSpPr>
        <p:grpSpPr>
          <a:xfrm>
            <a:off x="1772063" y="1940235"/>
            <a:ext cx="10246344" cy="4098537"/>
            <a:chOff x="0" y="0"/>
            <a:chExt cx="6350000" cy="254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2540000"/>
            </a:xfrm>
            <a:custGeom>
              <a:avLst/>
              <a:gdLst/>
              <a:ahLst/>
              <a:cxnLst/>
              <a:rect l="l" t="t" r="r" b="b"/>
              <a:pathLst>
                <a:path w="6350000" h="2540000">
                  <a:moveTo>
                    <a:pt x="0" y="2159000"/>
                  </a:moveTo>
                  <a:lnTo>
                    <a:pt x="0" y="381000"/>
                  </a:lnTo>
                  <a:cubicBezTo>
                    <a:pt x="0" y="170180"/>
                    <a:pt x="170180" y="0"/>
                    <a:pt x="381000" y="0"/>
                  </a:cubicBezTo>
                  <a:lnTo>
                    <a:pt x="5969000" y="0"/>
                  </a:lnTo>
                  <a:cubicBezTo>
                    <a:pt x="6179820" y="0"/>
                    <a:pt x="6350000" y="170180"/>
                    <a:pt x="6350000" y="381000"/>
                  </a:cubicBezTo>
                  <a:lnTo>
                    <a:pt x="6350000" y="2159000"/>
                  </a:lnTo>
                  <a:cubicBezTo>
                    <a:pt x="6350000" y="2369820"/>
                    <a:pt x="6179820" y="2540000"/>
                    <a:pt x="5969000" y="2540000"/>
                  </a:cubicBezTo>
                  <a:lnTo>
                    <a:pt x="381000" y="2540000"/>
                  </a:lnTo>
                  <a:cubicBezTo>
                    <a:pt x="170180" y="2540000"/>
                    <a:pt x="0" y="2369820"/>
                    <a:pt x="0" y="2159000"/>
                  </a:cubicBezTo>
                  <a:close/>
                </a:path>
              </a:pathLst>
            </a:custGeom>
            <a:blipFill>
              <a:blip r:embed="rId3"/>
              <a:stretch>
                <a:fillRect t="-40000" b="-1250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12410498" y="1940235"/>
            <a:ext cx="4098537" cy="4098537"/>
            <a:chOff x="0" y="0"/>
            <a:chExt cx="6350000" cy="63500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5080000" y="6350000"/>
                  </a:moveTo>
                  <a:lnTo>
                    <a:pt x="1270000" y="6350000"/>
                  </a:lnTo>
                  <a:cubicBezTo>
                    <a:pt x="568960" y="6350000"/>
                    <a:pt x="0" y="5781040"/>
                    <a:pt x="0" y="5080000"/>
                  </a:cubicBezTo>
                  <a:lnTo>
                    <a:pt x="0" y="1270000"/>
                  </a:lnTo>
                  <a:cubicBezTo>
                    <a:pt x="0" y="568960"/>
                    <a:pt x="568960" y="0"/>
                    <a:pt x="1270000" y="0"/>
                  </a:cubicBezTo>
                  <a:lnTo>
                    <a:pt x="5080000" y="0"/>
                  </a:lnTo>
                  <a:cubicBezTo>
                    <a:pt x="5781040" y="0"/>
                    <a:pt x="6350000" y="568960"/>
                    <a:pt x="6350000" y="1270000"/>
                  </a:cubicBezTo>
                  <a:lnTo>
                    <a:pt x="6350000" y="5080000"/>
                  </a:lnTo>
                  <a:cubicBezTo>
                    <a:pt x="6350000" y="5781040"/>
                    <a:pt x="5781040" y="6350000"/>
                    <a:pt x="5080000" y="6350000"/>
                  </a:cubicBezTo>
                  <a:close/>
                </a:path>
              </a:pathLst>
            </a:custGeom>
            <a:blipFill>
              <a:blip r:embed="rId4"/>
              <a:stretch>
                <a:fillRect l="-50299" r="-49700"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72063" y="6369727"/>
            <a:ext cx="10246344" cy="26765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0559"/>
              </a:lnSpc>
            </a:pPr>
            <a:r>
              <a:rPr lang="en-US" sz="8799">
                <a:solidFill>
                  <a:srgbClr val="000000"/>
                </a:solidFill>
                <a:latin typeface="Kollektif Italics"/>
              </a:rPr>
              <a:t>Pengalaman &amp; </a:t>
            </a:r>
          </a:p>
          <a:p>
            <a:pPr marL="0" lvl="0" indent="0">
              <a:lnSpc>
                <a:spcPts val="10559"/>
              </a:lnSpc>
            </a:pPr>
            <a:r>
              <a:rPr lang="en-US" sz="8799">
                <a:solidFill>
                  <a:srgbClr val="000000"/>
                </a:solidFill>
                <a:latin typeface="Kollektif Italics"/>
              </a:rPr>
              <a:t>Pengetahuan Baru</a:t>
            </a:r>
          </a:p>
        </p:txBody>
      </p:sp>
      <p:sp>
        <p:nvSpPr>
          <p:cNvPr id="7" name="Freeform 7"/>
          <p:cNvSpPr/>
          <p:nvPr/>
        </p:nvSpPr>
        <p:spPr>
          <a:xfrm flipH="1">
            <a:off x="13451022" y="6379252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7616556" y="0"/>
                </a:moveTo>
                <a:lnTo>
                  <a:pt x="0" y="0"/>
                </a:lnTo>
                <a:lnTo>
                  <a:pt x="0" y="7815496"/>
                </a:lnTo>
                <a:lnTo>
                  <a:pt x="7616556" y="7815496"/>
                </a:lnTo>
                <a:lnTo>
                  <a:pt x="7616556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>
            <a:off x="-8459144" y="-11677198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3" y="0"/>
                </a:lnTo>
                <a:lnTo>
                  <a:pt x="15841853" y="16255632"/>
                </a:lnTo>
                <a:lnTo>
                  <a:pt x="0" y="162556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Freeform 9"/>
          <p:cNvSpPr/>
          <p:nvPr/>
        </p:nvSpPr>
        <p:spPr>
          <a:xfrm>
            <a:off x="1674468" y="5579252"/>
            <a:ext cx="10343938" cy="1095432"/>
          </a:xfrm>
          <a:custGeom>
            <a:avLst/>
            <a:gdLst/>
            <a:ahLst/>
            <a:cxnLst/>
            <a:rect l="l" t="t" r="r" b="b"/>
            <a:pathLst>
              <a:path w="10343938" h="1095432">
                <a:moveTo>
                  <a:pt x="0" y="0"/>
                </a:moveTo>
                <a:lnTo>
                  <a:pt x="10343938" y="0"/>
                </a:lnTo>
                <a:lnTo>
                  <a:pt x="10343938" y="1095431"/>
                </a:lnTo>
                <a:lnTo>
                  <a:pt x="0" y="109543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8649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reeform 10"/>
          <p:cNvSpPr/>
          <p:nvPr/>
        </p:nvSpPr>
        <p:spPr>
          <a:xfrm>
            <a:off x="13009728" y="6038772"/>
            <a:ext cx="2900077" cy="307121"/>
          </a:xfrm>
          <a:custGeom>
            <a:avLst/>
            <a:gdLst/>
            <a:ahLst/>
            <a:cxnLst/>
            <a:rect l="l" t="t" r="r" b="b"/>
            <a:pathLst>
              <a:path w="2900077" h="307121">
                <a:moveTo>
                  <a:pt x="0" y="0"/>
                </a:moveTo>
                <a:lnTo>
                  <a:pt x="2900077" y="0"/>
                </a:lnTo>
                <a:lnTo>
                  <a:pt x="2900077" y="307121"/>
                </a:lnTo>
                <a:lnTo>
                  <a:pt x="0" y="30712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8649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TextBox 11"/>
          <p:cNvSpPr txBox="1"/>
          <p:nvPr/>
        </p:nvSpPr>
        <p:spPr>
          <a:xfrm>
            <a:off x="6453432" y="1426352"/>
            <a:ext cx="786011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231F20"/>
                </a:solidFill>
                <a:latin typeface="Canva Sans Bold"/>
              </a:rPr>
              <a:t>PLTU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4144648" y="1426352"/>
            <a:ext cx="630238" cy="3962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399">
                <a:solidFill>
                  <a:srgbClr val="231F20"/>
                </a:solidFill>
                <a:latin typeface="Canva Sans Bold"/>
              </a:rPr>
              <a:t>CCR</a:t>
            </a:r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3598788D-B8CA-D4F6-417E-2DF81ACB12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9883775"/>
            <a:ext cx="2895600" cy="365125"/>
          </a:xfrm>
        </p:spPr>
        <p:txBody>
          <a:bodyPr/>
          <a:lstStyle/>
          <a:p>
            <a:r>
              <a:rPr lang="en-US" sz="1400" b="1" dirty="0"/>
              <a:t>07/10/2023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3"/>
            <a:stretch>
              <a:fillRect t="-38888" b="-38888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6080730" y="6623938"/>
            <a:ext cx="7673056" cy="7673056"/>
          </a:xfrm>
          <a:custGeom>
            <a:avLst/>
            <a:gdLst/>
            <a:ahLst/>
            <a:cxnLst/>
            <a:rect l="l" t="t" r="r" b="b"/>
            <a:pathLst>
              <a:path w="7673056" h="7673056">
                <a:moveTo>
                  <a:pt x="0" y="0"/>
                </a:moveTo>
                <a:lnTo>
                  <a:pt x="7673056" y="0"/>
                </a:lnTo>
                <a:lnTo>
                  <a:pt x="7673056" y="7673056"/>
                </a:lnTo>
                <a:lnTo>
                  <a:pt x="0" y="767305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8798075" y="5452358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7" y="0"/>
                </a:lnTo>
                <a:lnTo>
                  <a:pt x="2238367" y="2238367"/>
                </a:lnTo>
                <a:lnTo>
                  <a:pt x="0" y="22383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12312792" y="7328790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8" y="0"/>
                </a:lnTo>
                <a:lnTo>
                  <a:pt x="2238368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5283357" y="7328790"/>
            <a:ext cx="2238367" cy="2238367"/>
          </a:xfrm>
          <a:custGeom>
            <a:avLst/>
            <a:gdLst/>
            <a:ahLst/>
            <a:cxnLst/>
            <a:rect l="l" t="t" r="r" b="b"/>
            <a:pathLst>
              <a:path w="2238367" h="2238367">
                <a:moveTo>
                  <a:pt x="0" y="0"/>
                </a:moveTo>
                <a:lnTo>
                  <a:pt x="2238368" y="0"/>
                </a:lnTo>
                <a:lnTo>
                  <a:pt x="2238368" y="2238368"/>
                </a:lnTo>
                <a:lnTo>
                  <a:pt x="0" y="22383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2080282" y="2883823"/>
            <a:ext cx="5570897" cy="1764456"/>
            <a:chOff x="0" y="-66675"/>
            <a:chExt cx="1467232" cy="464713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467232" cy="361927"/>
            </a:xfrm>
            <a:custGeom>
              <a:avLst/>
              <a:gdLst/>
              <a:ahLst/>
              <a:cxnLst/>
              <a:rect l="l" t="t" r="r" b="b"/>
              <a:pathLst>
                <a:path w="1467232" h="361927">
                  <a:moveTo>
                    <a:pt x="0" y="0"/>
                  </a:moveTo>
                  <a:lnTo>
                    <a:pt x="1467232" y="0"/>
                  </a:lnTo>
                  <a:lnTo>
                    <a:pt x="1467232" y="361927"/>
                  </a:lnTo>
                  <a:lnTo>
                    <a:pt x="0" y="361927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66675"/>
              <a:ext cx="1467232" cy="4647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967"/>
                </a:lnSpc>
              </a:pPr>
              <a:r>
                <a:rPr lang="en-US" sz="3600" spc="36" dirty="0">
                  <a:solidFill>
                    <a:srgbClr val="FFFFFF"/>
                  </a:solidFill>
                  <a:latin typeface="Kollektif Italics"/>
                </a:rPr>
                <a:t>Anomaly Detection / </a:t>
              </a:r>
            </a:p>
            <a:p>
              <a:pPr marL="0" lvl="0" indent="0" algn="ctr">
                <a:lnSpc>
                  <a:spcPts val="4967"/>
                </a:lnSpc>
                <a:spcBef>
                  <a:spcPct val="0"/>
                </a:spcBef>
              </a:pPr>
              <a:r>
                <a:rPr lang="en-US" sz="3600" spc="36" dirty="0">
                  <a:solidFill>
                    <a:srgbClr val="FFFFFF"/>
                  </a:solidFill>
                  <a:latin typeface="Kollektif Italics"/>
                </a:rPr>
                <a:t>Failure Prediction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1864944" y="2883823"/>
            <a:ext cx="3777680" cy="1764457"/>
            <a:chOff x="0" y="-66675"/>
            <a:chExt cx="994945" cy="46471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994945" cy="361927"/>
            </a:xfrm>
            <a:custGeom>
              <a:avLst/>
              <a:gdLst/>
              <a:ahLst/>
              <a:cxnLst/>
              <a:rect l="l" t="t" r="r" b="b"/>
              <a:pathLst>
                <a:path w="994945" h="361927">
                  <a:moveTo>
                    <a:pt x="0" y="0"/>
                  </a:moveTo>
                  <a:lnTo>
                    <a:pt x="994945" y="0"/>
                  </a:lnTo>
                  <a:lnTo>
                    <a:pt x="994945" y="361927"/>
                  </a:lnTo>
                  <a:lnTo>
                    <a:pt x="0" y="361927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0" y="-66675"/>
              <a:ext cx="994945" cy="4647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967"/>
                </a:lnSpc>
                <a:spcBef>
                  <a:spcPct val="0"/>
                </a:spcBef>
              </a:pPr>
              <a:r>
                <a:rPr lang="en-US" sz="3600" spc="36" dirty="0">
                  <a:solidFill>
                    <a:srgbClr val="FFFFFF"/>
                  </a:solidFill>
                  <a:latin typeface="Kollektif Italics"/>
                </a:rPr>
                <a:t>Optimization</a:t>
              </a:r>
            </a:p>
          </p:txBody>
        </p:sp>
      </p:grpSp>
      <p:sp>
        <p:nvSpPr>
          <p:cNvPr id="13" name="Freeform 13"/>
          <p:cNvSpPr/>
          <p:nvPr/>
        </p:nvSpPr>
        <p:spPr>
          <a:xfrm>
            <a:off x="14479722" y="-4833750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4" name="Freeform 14"/>
          <p:cNvSpPr/>
          <p:nvPr/>
        </p:nvSpPr>
        <p:spPr>
          <a:xfrm rot="-4176364">
            <a:off x="-4105129" y="6530238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6"/>
                </a:lnTo>
                <a:lnTo>
                  <a:pt x="0" y="78154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5" name="Freeform 15"/>
          <p:cNvSpPr/>
          <p:nvPr/>
        </p:nvSpPr>
        <p:spPr>
          <a:xfrm>
            <a:off x="5692446" y="7737880"/>
            <a:ext cx="1420189" cy="1420189"/>
          </a:xfrm>
          <a:custGeom>
            <a:avLst/>
            <a:gdLst/>
            <a:ahLst/>
            <a:cxnLst/>
            <a:rect l="l" t="t" r="r" b="b"/>
            <a:pathLst>
              <a:path w="1420189" h="1420189">
                <a:moveTo>
                  <a:pt x="0" y="0"/>
                </a:moveTo>
                <a:lnTo>
                  <a:pt x="1420189" y="0"/>
                </a:lnTo>
                <a:lnTo>
                  <a:pt x="1420189" y="1420189"/>
                </a:lnTo>
                <a:lnTo>
                  <a:pt x="0" y="14201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Freeform 16"/>
          <p:cNvSpPr/>
          <p:nvPr/>
        </p:nvSpPr>
        <p:spPr>
          <a:xfrm>
            <a:off x="12678507" y="7737880"/>
            <a:ext cx="1506939" cy="1380732"/>
          </a:xfrm>
          <a:custGeom>
            <a:avLst/>
            <a:gdLst/>
            <a:ahLst/>
            <a:cxnLst/>
            <a:rect l="l" t="t" r="r" b="b"/>
            <a:pathLst>
              <a:path w="1506939" h="1380732">
                <a:moveTo>
                  <a:pt x="0" y="0"/>
                </a:moveTo>
                <a:lnTo>
                  <a:pt x="1506938" y="0"/>
                </a:lnTo>
                <a:lnTo>
                  <a:pt x="1506938" y="1380732"/>
                </a:lnTo>
                <a:lnTo>
                  <a:pt x="0" y="138073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7" name="Freeform 17"/>
          <p:cNvSpPr/>
          <p:nvPr/>
        </p:nvSpPr>
        <p:spPr>
          <a:xfrm>
            <a:off x="9099512" y="5991483"/>
            <a:ext cx="1569676" cy="1049721"/>
          </a:xfrm>
          <a:custGeom>
            <a:avLst/>
            <a:gdLst/>
            <a:ahLst/>
            <a:cxnLst/>
            <a:rect l="l" t="t" r="r" b="b"/>
            <a:pathLst>
              <a:path w="1569676" h="1049721">
                <a:moveTo>
                  <a:pt x="0" y="0"/>
                </a:moveTo>
                <a:lnTo>
                  <a:pt x="1569677" y="0"/>
                </a:lnTo>
                <a:lnTo>
                  <a:pt x="1569677" y="1049721"/>
                </a:lnTo>
                <a:lnTo>
                  <a:pt x="0" y="1049721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8" name="TextBox 18"/>
          <p:cNvSpPr txBox="1"/>
          <p:nvPr/>
        </p:nvSpPr>
        <p:spPr>
          <a:xfrm>
            <a:off x="4107862" y="1426290"/>
            <a:ext cx="11552977" cy="1015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79"/>
              </a:lnSpc>
            </a:pPr>
            <a:r>
              <a:rPr lang="en-US" sz="5999" spc="317">
                <a:solidFill>
                  <a:srgbClr val="231F20"/>
                </a:solidFill>
                <a:latin typeface="Kollektif Bold Italics"/>
              </a:rPr>
              <a:t>USE CASE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080282" y="4648278"/>
            <a:ext cx="5570897" cy="16691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11"/>
              </a:lnSpc>
              <a:spcBef>
                <a:spcPct val="0"/>
              </a:spcBef>
            </a:pPr>
            <a:r>
              <a:rPr lang="en-US" sz="2400" spc="235">
                <a:solidFill>
                  <a:srgbClr val="231F20"/>
                </a:solidFill>
                <a:latin typeface="DM Sans"/>
              </a:rPr>
              <a:t>mengidentifikasi pola yang tidak biasa dalam data, yang mungkin merupakan indikasi adanya masalah atau kegagalan. 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1769694" y="4615946"/>
            <a:ext cx="4129165" cy="12500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311"/>
              </a:lnSpc>
              <a:spcBef>
                <a:spcPct val="0"/>
              </a:spcBef>
            </a:pPr>
            <a:r>
              <a:rPr lang="en-US" sz="2400" spc="235">
                <a:solidFill>
                  <a:srgbClr val="231F20"/>
                </a:solidFill>
                <a:latin typeface="DM Sans"/>
              </a:rPr>
              <a:t>mengoptimalkan proses manufaktur, seperti meningkatkan efisiensi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DFCE1BFC-6B8E-9CC5-AE9F-51A278215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9883775"/>
            <a:ext cx="2895600" cy="365125"/>
          </a:xfrm>
        </p:spPr>
        <p:txBody>
          <a:bodyPr/>
          <a:lstStyle/>
          <a:p>
            <a:r>
              <a:rPr lang="en-US" sz="1400" b="1" dirty="0"/>
              <a:t>07/10/2023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3"/>
          <p:cNvGrpSpPr/>
          <p:nvPr/>
        </p:nvGrpSpPr>
        <p:grpSpPr>
          <a:xfrm>
            <a:off x="0" y="0"/>
            <a:ext cx="18288000" cy="3086100"/>
            <a:chOff x="0" y="0"/>
            <a:chExt cx="4816593" cy="8128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0" y="0"/>
                  </a:moveTo>
                  <a:lnTo>
                    <a:pt x="4816592" y="0"/>
                  </a:lnTo>
                  <a:lnTo>
                    <a:pt x="4816592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13451022" y="-4729397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0" y="0"/>
                </a:moveTo>
                <a:lnTo>
                  <a:pt x="7616556" y="0"/>
                </a:lnTo>
                <a:lnTo>
                  <a:pt x="7616556" y="7815497"/>
                </a:lnTo>
                <a:lnTo>
                  <a:pt x="0" y="781549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>
            <a:off x="-2851369" y="-3442596"/>
            <a:ext cx="6709932" cy="6885191"/>
          </a:xfrm>
          <a:custGeom>
            <a:avLst/>
            <a:gdLst/>
            <a:ahLst/>
            <a:cxnLst/>
            <a:rect l="l" t="t" r="r" b="b"/>
            <a:pathLst>
              <a:path w="6709932" h="6885191">
                <a:moveTo>
                  <a:pt x="0" y="0"/>
                </a:moveTo>
                <a:lnTo>
                  <a:pt x="6709932" y="0"/>
                </a:lnTo>
                <a:lnTo>
                  <a:pt x="6709932" y="6885192"/>
                </a:lnTo>
                <a:lnTo>
                  <a:pt x="0" y="68851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>
            <a:off x="2163000" y="3875422"/>
            <a:ext cx="4473739" cy="2443073"/>
          </a:xfrm>
          <a:custGeom>
            <a:avLst/>
            <a:gdLst/>
            <a:ahLst/>
            <a:cxnLst/>
            <a:rect l="l" t="t" r="r" b="b"/>
            <a:pathLst>
              <a:path w="4473739" h="2443073">
                <a:moveTo>
                  <a:pt x="0" y="0"/>
                </a:moveTo>
                <a:lnTo>
                  <a:pt x="4473739" y="0"/>
                </a:lnTo>
                <a:lnTo>
                  <a:pt x="4473739" y="2443073"/>
                </a:lnTo>
                <a:lnTo>
                  <a:pt x="0" y="244307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3528" b="-18474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9" name="Group 9"/>
          <p:cNvGrpSpPr/>
          <p:nvPr/>
        </p:nvGrpSpPr>
        <p:grpSpPr>
          <a:xfrm>
            <a:off x="2163000" y="3442596"/>
            <a:ext cx="4473739" cy="636748"/>
            <a:chOff x="0" y="0"/>
            <a:chExt cx="1178269" cy="167703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"/>
                </a:rPr>
                <a:t>Internal Divisi</a:t>
              </a:r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690980" y="1222761"/>
            <a:ext cx="10906040" cy="13594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82"/>
              </a:lnSpc>
            </a:pPr>
            <a:r>
              <a:rPr lang="en-US" sz="8030" spc="786">
                <a:solidFill>
                  <a:srgbClr val="FFFFFF"/>
                </a:solidFill>
                <a:latin typeface="Kollektif Bold Italics"/>
              </a:rPr>
              <a:t>SCOPE</a:t>
            </a:r>
            <a:r>
              <a:rPr lang="en-US" sz="8030" spc="786">
                <a:solidFill>
                  <a:srgbClr val="FFFFFF"/>
                </a:solidFill>
                <a:latin typeface="Kollektif Bold"/>
              </a:rPr>
              <a:t> KERJA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6893475" y="3510391"/>
            <a:ext cx="9034431" cy="2808103"/>
            <a:chOff x="0" y="0"/>
            <a:chExt cx="1744696" cy="54229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7224667" y="3748256"/>
            <a:ext cx="8443408" cy="1860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4967"/>
              </a:lnSpc>
              <a:buFont typeface="Arial"/>
              <a:buChar char="•"/>
            </a:pPr>
            <a:r>
              <a:rPr lang="en-US" sz="3600" spc="352">
                <a:solidFill>
                  <a:srgbClr val="231F20"/>
                </a:solidFill>
                <a:latin typeface="DM Sans Italics"/>
              </a:rPr>
              <a:t>“Bermain-main” dengan data</a:t>
            </a:r>
          </a:p>
          <a:p>
            <a:pPr marL="777240" lvl="1" indent="-388620">
              <a:lnSpc>
                <a:spcPts val="4967"/>
              </a:lnSpc>
              <a:buFont typeface="Arial"/>
              <a:buChar char="•"/>
            </a:pPr>
            <a:r>
              <a:rPr lang="en-US" sz="3600" spc="352">
                <a:solidFill>
                  <a:srgbClr val="231F20"/>
                </a:solidFill>
                <a:latin typeface="DM Sans Italics"/>
              </a:rPr>
              <a:t>Modelling </a:t>
            </a:r>
            <a:r>
              <a:rPr lang="en-US" sz="3600" spc="352">
                <a:solidFill>
                  <a:srgbClr val="231F20"/>
                </a:solidFill>
                <a:latin typeface="DM Sans"/>
              </a:rPr>
              <a:t>(ML)</a:t>
            </a:r>
          </a:p>
          <a:p>
            <a:pPr marL="777240" lvl="1" indent="-388620">
              <a:lnSpc>
                <a:spcPts val="4967"/>
              </a:lnSpc>
              <a:buFont typeface="Arial"/>
              <a:buChar char="•"/>
            </a:pPr>
            <a:r>
              <a:rPr lang="en-US" sz="3600" spc="352">
                <a:solidFill>
                  <a:srgbClr val="231F20"/>
                </a:solidFill>
                <a:latin typeface="DM Sans"/>
              </a:rPr>
              <a:t>RnD</a:t>
            </a:r>
          </a:p>
        </p:txBody>
      </p:sp>
      <p:sp>
        <p:nvSpPr>
          <p:cNvPr id="17" name="Freeform 17"/>
          <p:cNvSpPr/>
          <p:nvPr/>
        </p:nvSpPr>
        <p:spPr>
          <a:xfrm>
            <a:off x="11410691" y="6937093"/>
            <a:ext cx="4473739" cy="2443073"/>
          </a:xfrm>
          <a:custGeom>
            <a:avLst/>
            <a:gdLst/>
            <a:ahLst/>
            <a:cxnLst/>
            <a:rect l="l" t="t" r="r" b="b"/>
            <a:pathLst>
              <a:path w="4473739" h="2443073">
                <a:moveTo>
                  <a:pt x="0" y="0"/>
                </a:moveTo>
                <a:lnTo>
                  <a:pt x="4473739" y="0"/>
                </a:lnTo>
                <a:lnTo>
                  <a:pt x="4473739" y="2443073"/>
                </a:lnTo>
                <a:lnTo>
                  <a:pt x="0" y="244307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11039" b="-11039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18" name="Group 18"/>
          <p:cNvGrpSpPr/>
          <p:nvPr/>
        </p:nvGrpSpPr>
        <p:grpSpPr>
          <a:xfrm>
            <a:off x="11410691" y="6504266"/>
            <a:ext cx="4473739" cy="636748"/>
            <a:chOff x="0" y="0"/>
            <a:chExt cx="1178269" cy="16770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178269" cy="167703"/>
            </a:xfrm>
            <a:custGeom>
              <a:avLst/>
              <a:gdLst/>
              <a:ahLst/>
              <a:cxnLst/>
              <a:rect l="l" t="t" r="r" b="b"/>
              <a:pathLst>
                <a:path w="1178269" h="167703">
                  <a:moveTo>
                    <a:pt x="0" y="0"/>
                  </a:moveTo>
                  <a:lnTo>
                    <a:pt x="1178269" y="0"/>
                  </a:lnTo>
                  <a:lnTo>
                    <a:pt x="1178269" y="167703"/>
                  </a:lnTo>
                  <a:lnTo>
                    <a:pt x="0" y="167703"/>
                  </a:lnTo>
                  <a:close/>
                </a:path>
              </a:pathLst>
            </a:custGeom>
            <a:solidFill>
              <a:srgbClr val="1A1A1A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57150"/>
              <a:ext cx="812800" cy="8699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spc="29">
                  <a:solidFill>
                    <a:srgbClr val="FFFFFF"/>
                  </a:solidFill>
                  <a:latin typeface="DM Sans Italics"/>
                </a:rPr>
                <a:t>Company / Project</a:t>
              </a:r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2179166" y="6572062"/>
            <a:ext cx="9034431" cy="2808103"/>
            <a:chOff x="0" y="0"/>
            <a:chExt cx="1744696" cy="54229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744696" cy="542290"/>
            </a:xfrm>
            <a:custGeom>
              <a:avLst/>
              <a:gdLst/>
              <a:ahLst/>
              <a:cxnLst/>
              <a:rect l="l" t="t" r="r" b="b"/>
              <a:pathLst>
                <a:path w="1744696" h="542290">
                  <a:moveTo>
                    <a:pt x="0" y="0"/>
                  </a:moveTo>
                  <a:lnTo>
                    <a:pt x="1744696" y="0"/>
                  </a:lnTo>
                  <a:lnTo>
                    <a:pt x="1744696" y="542290"/>
                  </a:lnTo>
                  <a:lnTo>
                    <a:pt x="0" y="54229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4" name="TextBox 24"/>
          <p:cNvSpPr txBox="1"/>
          <p:nvPr/>
        </p:nvSpPr>
        <p:spPr>
          <a:xfrm>
            <a:off x="2510357" y="6809927"/>
            <a:ext cx="8512431" cy="18608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>
              <a:lnSpc>
                <a:spcPts val="4967"/>
              </a:lnSpc>
              <a:buFont typeface="Arial"/>
              <a:buChar char="•"/>
            </a:pPr>
            <a:r>
              <a:rPr lang="en-US" sz="3600" spc="352">
                <a:solidFill>
                  <a:srgbClr val="231F20"/>
                </a:solidFill>
                <a:latin typeface="DM Sans"/>
              </a:rPr>
              <a:t>Analisa Data</a:t>
            </a:r>
          </a:p>
          <a:p>
            <a:pPr marL="777240" lvl="1" indent="-388620">
              <a:lnSpc>
                <a:spcPts val="4967"/>
              </a:lnSpc>
              <a:buFont typeface="Arial"/>
              <a:buChar char="•"/>
            </a:pPr>
            <a:r>
              <a:rPr lang="en-US" sz="3600" spc="352">
                <a:solidFill>
                  <a:srgbClr val="231F20"/>
                </a:solidFill>
                <a:latin typeface="DM Sans Italics"/>
              </a:rPr>
              <a:t>Site Visit</a:t>
            </a:r>
          </a:p>
          <a:p>
            <a:pPr marL="777240" lvl="1" indent="-388620">
              <a:lnSpc>
                <a:spcPts val="4967"/>
              </a:lnSpc>
              <a:buFont typeface="Arial"/>
              <a:buChar char="•"/>
            </a:pPr>
            <a:r>
              <a:rPr lang="en-US" sz="3600" spc="352">
                <a:solidFill>
                  <a:srgbClr val="231F20"/>
                </a:solidFill>
                <a:latin typeface="DM Sans Italics"/>
              </a:rPr>
              <a:t>Maintenance</a:t>
            </a:r>
          </a:p>
        </p:txBody>
      </p:sp>
      <p:sp>
        <p:nvSpPr>
          <p:cNvPr id="26" name="Footer Placeholder 7">
            <a:extLst>
              <a:ext uri="{FF2B5EF4-FFF2-40B4-BE49-F238E27FC236}">
                <a16:creationId xmlns:a16="http://schemas.microsoft.com/office/drawing/2014/main" id="{CDE79510-13AB-592F-D22A-3578EECEB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9883775"/>
            <a:ext cx="2895600" cy="365125"/>
          </a:xfrm>
        </p:spPr>
        <p:txBody>
          <a:bodyPr/>
          <a:lstStyle/>
          <a:p>
            <a:r>
              <a:rPr lang="en-US" sz="1400" b="1" dirty="0"/>
              <a:t>07/10/2023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67015" y="7332276"/>
            <a:ext cx="1792285" cy="1241565"/>
          </a:xfrm>
          <a:custGeom>
            <a:avLst/>
            <a:gdLst/>
            <a:ahLst/>
            <a:cxnLst/>
            <a:rect l="l" t="t" r="r" b="b"/>
            <a:pathLst>
              <a:path w="1792285" h="1241565">
                <a:moveTo>
                  <a:pt x="0" y="0"/>
                </a:moveTo>
                <a:lnTo>
                  <a:pt x="1792285" y="0"/>
                </a:lnTo>
                <a:lnTo>
                  <a:pt x="1792285" y="1241565"/>
                </a:lnTo>
                <a:lnTo>
                  <a:pt x="0" y="1241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-3090237" y="-2834440"/>
            <a:ext cx="6593938" cy="6593938"/>
          </a:xfrm>
          <a:custGeom>
            <a:avLst/>
            <a:gdLst/>
            <a:ahLst/>
            <a:cxnLst/>
            <a:rect l="l" t="t" r="r" b="b"/>
            <a:pathLst>
              <a:path w="6593938" h="6593938">
                <a:moveTo>
                  <a:pt x="0" y="0"/>
                </a:moveTo>
                <a:lnTo>
                  <a:pt x="6593938" y="0"/>
                </a:lnTo>
                <a:lnTo>
                  <a:pt x="6593938" y="6593938"/>
                </a:lnTo>
                <a:lnTo>
                  <a:pt x="0" y="65939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4" name="Group 4"/>
          <p:cNvGrpSpPr/>
          <p:nvPr/>
        </p:nvGrpSpPr>
        <p:grpSpPr>
          <a:xfrm>
            <a:off x="3741600" y="4263856"/>
            <a:ext cx="11123757" cy="1930737"/>
            <a:chOff x="0" y="0"/>
            <a:chExt cx="14831676" cy="2574316"/>
          </a:xfrm>
        </p:grpSpPr>
        <p:sp>
          <p:nvSpPr>
            <p:cNvPr id="5" name="TextBox 5"/>
            <p:cNvSpPr txBox="1"/>
            <p:nvPr/>
          </p:nvSpPr>
          <p:spPr>
            <a:xfrm>
              <a:off x="0" y="1778661"/>
              <a:ext cx="14831676" cy="795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039"/>
                </a:lnSpc>
              </a:pPr>
              <a:r>
                <a:rPr lang="en-US" sz="3599">
                  <a:solidFill>
                    <a:srgbClr val="000000"/>
                  </a:solidFill>
                  <a:latin typeface="Canva Sans Italics"/>
                </a:rPr>
                <a:t>Mendaftar Kerja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659302" y="-180975"/>
              <a:ext cx="13722195" cy="21071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3299"/>
                </a:lnSpc>
              </a:pPr>
              <a:r>
                <a:rPr lang="en-US" sz="9499">
                  <a:solidFill>
                    <a:srgbClr val="000000"/>
                  </a:solidFill>
                  <a:latin typeface="Canva Sans Bold"/>
                </a:rPr>
                <a:t>Tips &amp; Trik</a:t>
              </a:r>
            </a:p>
          </p:txBody>
        </p:sp>
      </p:grpSp>
      <p:sp>
        <p:nvSpPr>
          <p:cNvPr id="7" name="Freeform 7"/>
          <p:cNvSpPr/>
          <p:nvPr/>
        </p:nvSpPr>
        <p:spPr>
          <a:xfrm rot="2167899">
            <a:off x="1610563" y="6400244"/>
            <a:ext cx="1712382" cy="1978592"/>
          </a:xfrm>
          <a:custGeom>
            <a:avLst/>
            <a:gdLst/>
            <a:ahLst/>
            <a:cxnLst/>
            <a:rect l="l" t="t" r="r" b="b"/>
            <a:pathLst>
              <a:path w="1712382" h="1978592">
                <a:moveTo>
                  <a:pt x="0" y="0"/>
                </a:moveTo>
                <a:lnTo>
                  <a:pt x="1712382" y="0"/>
                </a:lnTo>
                <a:lnTo>
                  <a:pt x="1712382" y="1978592"/>
                </a:lnTo>
                <a:lnTo>
                  <a:pt x="0" y="19785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 rot="7016192">
            <a:off x="15540795" y="1625571"/>
            <a:ext cx="1158100" cy="1338141"/>
          </a:xfrm>
          <a:custGeom>
            <a:avLst/>
            <a:gdLst/>
            <a:ahLst/>
            <a:cxnLst/>
            <a:rect l="l" t="t" r="r" b="b"/>
            <a:pathLst>
              <a:path w="1158100" h="1338141">
                <a:moveTo>
                  <a:pt x="0" y="0"/>
                </a:moveTo>
                <a:lnTo>
                  <a:pt x="1158100" y="0"/>
                </a:lnTo>
                <a:lnTo>
                  <a:pt x="1158100" y="1338141"/>
                </a:lnTo>
                <a:lnTo>
                  <a:pt x="0" y="1338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7A0037FB-E019-54F7-7C1C-CE7A50824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9883775"/>
            <a:ext cx="2895600" cy="365125"/>
          </a:xfrm>
        </p:spPr>
        <p:txBody>
          <a:bodyPr/>
          <a:lstStyle/>
          <a:p>
            <a:r>
              <a:rPr lang="en-US" sz="1400" b="1" dirty="0"/>
              <a:t>07/10/2023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9997695" y="1047750"/>
            <a:ext cx="392597" cy="392597"/>
            <a:chOff x="0" y="0"/>
            <a:chExt cx="6350000" cy="63500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4" name="Freeform 4"/>
          <p:cNvSpPr/>
          <p:nvPr/>
        </p:nvSpPr>
        <p:spPr>
          <a:xfrm>
            <a:off x="2319981" y="4217581"/>
            <a:ext cx="4344840" cy="4589849"/>
          </a:xfrm>
          <a:custGeom>
            <a:avLst/>
            <a:gdLst/>
            <a:ahLst/>
            <a:cxnLst/>
            <a:rect l="l" t="t" r="r" b="b"/>
            <a:pathLst>
              <a:path w="4344840" h="4589849">
                <a:moveTo>
                  <a:pt x="0" y="0"/>
                </a:moveTo>
                <a:lnTo>
                  <a:pt x="4344840" y="0"/>
                </a:lnTo>
                <a:lnTo>
                  <a:pt x="4344840" y="4589849"/>
                </a:lnTo>
                <a:lnTo>
                  <a:pt x="0" y="45898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1619" t="-11224" r="-3180" b="-17361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7053664" y="4217581"/>
            <a:ext cx="4344840" cy="4589849"/>
          </a:xfrm>
          <a:custGeom>
            <a:avLst/>
            <a:gdLst/>
            <a:ahLst/>
            <a:cxnLst/>
            <a:rect l="l" t="t" r="r" b="b"/>
            <a:pathLst>
              <a:path w="4344840" h="4589849">
                <a:moveTo>
                  <a:pt x="0" y="0"/>
                </a:moveTo>
                <a:lnTo>
                  <a:pt x="4344839" y="0"/>
                </a:lnTo>
                <a:lnTo>
                  <a:pt x="4344839" y="4589849"/>
                </a:lnTo>
                <a:lnTo>
                  <a:pt x="0" y="45898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1619" t="-11224" r="-3180" b="-17361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11623179" y="4217581"/>
            <a:ext cx="4344840" cy="4589849"/>
          </a:xfrm>
          <a:custGeom>
            <a:avLst/>
            <a:gdLst/>
            <a:ahLst/>
            <a:cxnLst/>
            <a:rect l="l" t="t" r="r" b="b"/>
            <a:pathLst>
              <a:path w="4344840" h="4589849">
                <a:moveTo>
                  <a:pt x="0" y="0"/>
                </a:moveTo>
                <a:lnTo>
                  <a:pt x="4344840" y="0"/>
                </a:lnTo>
                <a:lnTo>
                  <a:pt x="4344840" y="4589849"/>
                </a:lnTo>
                <a:lnTo>
                  <a:pt x="0" y="45898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1619" t="-11224" r="-3180" b="-17361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7" name="Group 7"/>
          <p:cNvGrpSpPr/>
          <p:nvPr/>
        </p:nvGrpSpPr>
        <p:grpSpPr>
          <a:xfrm>
            <a:off x="2584833" y="5036085"/>
            <a:ext cx="3815135" cy="2655549"/>
            <a:chOff x="0" y="0"/>
            <a:chExt cx="5086846" cy="3540732"/>
          </a:xfrm>
        </p:grpSpPr>
        <p:sp>
          <p:nvSpPr>
            <p:cNvPr id="8" name="TextBox 8"/>
            <p:cNvSpPr txBox="1"/>
            <p:nvPr/>
          </p:nvSpPr>
          <p:spPr>
            <a:xfrm>
              <a:off x="0" y="1470844"/>
              <a:ext cx="5086846" cy="2069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60"/>
                </a:lnSpc>
              </a:pPr>
              <a:r>
                <a:rPr lang="en-US" sz="3200">
                  <a:solidFill>
                    <a:srgbClr val="000000"/>
                  </a:solidFill>
                  <a:latin typeface="Canva Sans"/>
                </a:rPr>
                <a:t>Buat Portofolio (Mandiri, TuBes, TA, dll.)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2303317" y="-38100"/>
              <a:ext cx="480212" cy="1150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189"/>
                </a:lnSpc>
              </a:pPr>
              <a:r>
                <a:rPr lang="en-US" sz="5530">
                  <a:solidFill>
                    <a:srgbClr val="000000"/>
                  </a:solidFill>
                  <a:latin typeface="Canva Sans Bold Italics"/>
                </a:rPr>
                <a:t>1</a:t>
              </a:r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507072" y="4791075"/>
            <a:ext cx="3438022" cy="2658306"/>
            <a:chOff x="0" y="0"/>
            <a:chExt cx="4584030" cy="3544408"/>
          </a:xfrm>
        </p:grpSpPr>
        <p:sp>
          <p:nvSpPr>
            <p:cNvPr id="11" name="TextBox 11"/>
            <p:cNvSpPr txBox="1"/>
            <p:nvPr/>
          </p:nvSpPr>
          <p:spPr>
            <a:xfrm>
              <a:off x="0" y="1474519"/>
              <a:ext cx="4584030" cy="20698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60"/>
                </a:lnSpc>
              </a:pPr>
              <a:r>
                <a:rPr lang="en-US" sz="3200">
                  <a:solidFill>
                    <a:srgbClr val="000000"/>
                  </a:solidFill>
                  <a:latin typeface="Canva Sans Italics"/>
                </a:rPr>
                <a:t>Practice (Kaggle, Leetcode, HackerRank, dll.)</a:t>
              </a:r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2029575" y="-38100"/>
              <a:ext cx="524880" cy="1150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189"/>
                </a:lnSpc>
              </a:pPr>
              <a:r>
                <a:rPr lang="en-US" sz="5530">
                  <a:solidFill>
                    <a:srgbClr val="000000"/>
                  </a:solidFill>
                  <a:latin typeface="Canva Sans Bold Italics"/>
                </a:rPr>
                <a:t>2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2055728" y="4659478"/>
            <a:ext cx="3587572" cy="3179424"/>
            <a:chOff x="0" y="0"/>
            <a:chExt cx="4783429" cy="4239232"/>
          </a:xfrm>
        </p:grpSpPr>
        <p:sp>
          <p:nvSpPr>
            <p:cNvPr id="14" name="TextBox 14"/>
            <p:cNvSpPr txBox="1"/>
            <p:nvPr/>
          </p:nvSpPr>
          <p:spPr>
            <a:xfrm>
              <a:off x="0" y="1470844"/>
              <a:ext cx="4783429" cy="276838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160"/>
                </a:lnSpc>
              </a:pPr>
              <a:r>
                <a:rPr lang="en-US" sz="3200">
                  <a:solidFill>
                    <a:srgbClr val="000000"/>
                  </a:solidFill>
                  <a:latin typeface="Canva Sans"/>
                </a:rPr>
                <a:t>Ikut kegiatan (kampus merdeka, lomba, </a:t>
              </a:r>
              <a:r>
                <a:rPr lang="en-US" sz="3200">
                  <a:solidFill>
                    <a:srgbClr val="000000"/>
                  </a:solidFill>
                  <a:latin typeface="Canva Sans Italics"/>
                </a:rPr>
                <a:t>bootcamp</a:t>
              </a:r>
              <a:r>
                <a:rPr lang="en-US" sz="3200">
                  <a:solidFill>
                    <a:srgbClr val="000000"/>
                  </a:solidFill>
                  <a:latin typeface="Canva Sans"/>
                </a:rPr>
                <a:t>, dll.)</a:t>
              </a:r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2057771" y="-38100"/>
              <a:ext cx="451568" cy="1150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189"/>
                </a:lnSpc>
              </a:pPr>
              <a:r>
                <a:rPr lang="en-US" sz="5530">
                  <a:solidFill>
                    <a:srgbClr val="000000"/>
                  </a:solidFill>
                  <a:latin typeface="Canva Sans Bold Italics"/>
                </a:rPr>
                <a:t>3</a:t>
              </a:r>
            </a:p>
          </p:txBody>
        </p:sp>
      </p:grpSp>
      <p:sp>
        <p:nvSpPr>
          <p:cNvPr id="16" name="TextBox 16"/>
          <p:cNvSpPr txBox="1"/>
          <p:nvPr/>
        </p:nvSpPr>
        <p:spPr>
          <a:xfrm>
            <a:off x="1943807" y="1799542"/>
            <a:ext cx="14400386" cy="19554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45"/>
              </a:lnSpc>
            </a:pPr>
            <a:r>
              <a:rPr lang="en-US" sz="8880">
                <a:solidFill>
                  <a:srgbClr val="000000"/>
                </a:solidFill>
                <a:latin typeface="Kollektif Bold"/>
              </a:rPr>
              <a:t>Tahap Persiapan</a:t>
            </a:r>
            <a:r>
              <a:rPr lang="en-US" sz="8880">
                <a:solidFill>
                  <a:srgbClr val="000000"/>
                </a:solidFill>
                <a:latin typeface="Kollektif"/>
              </a:rPr>
              <a:t> </a:t>
            </a:r>
          </a:p>
          <a:p>
            <a:pPr marL="0" lvl="0" indent="0" algn="ctr">
              <a:lnSpc>
                <a:spcPts val="5376"/>
              </a:lnSpc>
            </a:pPr>
            <a:r>
              <a:rPr lang="en-US" sz="4800">
                <a:solidFill>
                  <a:srgbClr val="000000"/>
                </a:solidFill>
                <a:latin typeface="Kollektif"/>
              </a:rPr>
              <a:t>(Untuk jangka panjang)</a:t>
            </a:r>
          </a:p>
        </p:txBody>
      </p:sp>
      <p:sp>
        <p:nvSpPr>
          <p:cNvPr id="17" name="Freeform 17"/>
          <p:cNvSpPr/>
          <p:nvPr/>
        </p:nvSpPr>
        <p:spPr>
          <a:xfrm rot="3407869">
            <a:off x="12052165" y="1118883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8" name="Freeform 18"/>
          <p:cNvSpPr/>
          <p:nvPr/>
        </p:nvSpPr>
        <p:spPr>
          <a:xfrm rot="3407869">
            <a:off x="-4696947" y="10150458"/>
            <a:ext cx="12471670" cy="5351480"/>
          </a:xfrm>
          <a:custGeom>
            <a:avLst/>
            <a:gdLst/>
            <a:ahLst/>
            <a:cxnLst/>
            <a:rect l="l" t="t" r="r" b="b"/>
            <a:pathLst>
              <a:path w="12471670" h="5351480">
                <a:moveTo>
                  <a:pt x="0" y="0"/>
                </a:moveTo>
                <a:lnTo>
                  <a:pt x="12471670" y="0"/>
                </a:lnTo>
                <a:lnTo>
                  <a:pt x="12471670" y="5351480"/>
                </a:lnTo>
                <a:lnTo>
                  <a:pt x="0" y="53514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0" name="Footer Placeholder 7">
            <a:extLst>
              <a:ext uri="{FF2B5EF4-FFF2-40B4-BE49-F238E27FC236}">
                <a16:creationId xmlns:a16="http://schemas.microsoft.com/office/drawing/2014/main" id="{22DB99CE-241A-0C5C-F3EB-029807CD4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9883775"/>
            <a:ext cx="2895600" cy="365125"/>
          </a:xfrm>
        </p:spPr>
        <p:txBody>
          <a:bodyPr/>
          <a:lstStyle/>
          <a:p>
            <a:r>
              <a:rPr lang="en-US" sz="1400" b="1" dirty="0"/>
              <a:t>07/10/2023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2356616">
            <a:off x="-1780591" y="-7086143"/>
            <a:ext cx="22856984" cy="17288192"/>
          </a:xfrm>
          <a:custGeom>
            <a:avLst/>
            <a:gdLst/>
            <a:ahLst/>
            <a:cxnLst/>
            <a:rect l="l" t="t" r="r" b="b"/>
            <a:pathLst>
              <a:path w="22856984" h="17288192">
                <a:moveTo>
                  <a:pt x="0" y="0"/>
                </a:moveTo>
                <a:lnTo>
                  <a:pt x="22856984" y="0"/>
                </a:lnTo>
                <a:lnTo>
                  <a:pt x="22856984" y="17288191"/>
                </a:lnTo>
                <a:lnTo>
                  <a:pt x="0" y="172881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3"/>
          <p:cNvGrpSpPr/>
          <p:nvPr/>
        </p:nvGrpSpPr>
        <p:grpSpPr>
          <a:xfrm>
            <a:off x="9997695" y="1047750"/>
            <a:ext cx="392597" cy="392597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5" name="Freeform 5"/>
          <p:cNvSpPr/>
          <p:nvPr/>
        </p:nvSpPr>
        <p:spPr>
          <a:xfrm>
            <a:off x="2319981" y="4570006"/>
            <a:ext cx="4344840" cy="4589849"/>
          </a:xfrm>
          <a:custGeom>
            <a:avLst/>
            <a:gdLst/>
            <a:ahLst/>
            <a:cxnLst/>
            <a:rect l="l" t="t" r="r" b="b"/>
            <a:pathLst>
              <a:path w="4344840" h="4589849">
                <a:moveTo>
                  <a:pt x="0" y="0"/>
                </a:moveTo>
                <a:lnTo>
                  <a:pt x="4344840" y="0"/>
                </a:lnTo>
                <a:lnTo>
                  <a:pt x="4344840" y="4589849"/>
                </a:lnTo>
                <a:lnTo>
                  <a:pt x="0" y="45898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1619" t="-11224" r="-3180" b="-17361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>
            <a:off x="7053664" y="4570006"/>
            <a:ext cx="4344840" cy="4589849"/>
          </a:xfrm>
          <a:custGeom>
            <a:avLst/>
            <a:gdLst/>
            <a:ahLst/>
            <a:cxnLst/>
            <a:rect l="l" t="t" r="r" b="b"/>
            <a:pathLst>
              <a:path w="4344840" h="4589849">
                <a:moveTo>
                  <a:pt x="0" y="0"/>
                </a:moveTo>
                <a:lnTo>
                  <a:pt x="4344839" y="0"/>
                </a:lnTo>
                <a:lnTo>
                  <a:pt x="4344839" y="4589849"/>
                </a:lnTo>
                <a:lnTo>
                  <a:pt x="0" y="45898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1619" t="-11224" r="-3180" b="-17361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>
            <a:off x="11623179" y="4570006"/>
            <a:ext cx="4344840" cy="4589849"/>
          </a:xfrm>
          <a:custGeom>
            <a:avLst/>
            <a:gdLst/>
            <a:ahLst/>
            <a:cxnLst/>
            <a:rect l="l" t="t" r="r" b="b"/>
            <a:pathLst>
              <a:path w="4344840" h="4589849">
                <a:moveTo>
                  <a:pt x="0" y="0"/>
                </a:moveTo>
                <a:lnTo>
                  <a:pt x="4344840" y="0"/>
                </a:lnTo>
                <a:lnTo>
                  <a:pt x="4344840" y="4589849"/>
                </a:lnTo>
                <a:lnTo>
                  <a:pt x="0" y="45898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-21619" t="-11224" r="-3180" b="-17361"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8" name="Group 8"/>
          <p:cNvGrpSpPr/>
          <p:nvPr/>
        </p:nvGrpSpPr>
        <p:grpSpPr>
          <a:xfrm>
            <a:off x="2584833" y="5388510"/>
            <a:ext cx="3815135" cy="2259944"/>
            <a:chOff x="0" y="0"/>
            <a:chExt cx="5086846" cy="3013259"/>
          </a:xfrm>
        </p:grpSpPr>
        <p:sp>
          <p:nvSpPr>
            <p:cNvPr id="9" name="TextBox 9"/>
            <p:cNvSpPr txBox="1"/>
            <p:nvPr/>
          </p:nvSpPr>
          <p:spPr>
            <a:xfrm>
              <a:off x="0" y="1461319"/>
              <a:ext cx="5086846" cy="15519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Kollektif"/>
                </a:rPr>
                <a:t>Tetapkan target (Posisi / Tempat)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2303317" y="-38100"/>
              <a:ext cx="480212" cy="1150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189"/>
                </a:lnSpc>
              </a:pPr>
              <a:r>
                <a:rPr lang="en-US" sz="5530">
                  <a:solidFill>
                    <a:srgbClr val="000000"/>
                  </a:solidFill>
                  <a:latin typeface="Canva Sans Bold Italics"/>
                </a:rPr>
                <a:t>1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7653363" y="5733580"/>
            <a:ext cx="3145441" cy="2262701"/>
            <a:chOff x="0" y="0"/>
            <a:chExt cx="4193922" cy="3016934"/>
          </a:xfrm>
        </p:grpSpPr>
        <p:sp>
          <p:nvSpPr>
            <p:cNvPr id="12" name="TextBox 12"/>
            <p:cNvSpPr txBox="1"/>
            <p:nvPr/>
          </p:nvSpPr>
          <p:spPr>
            <a:xfrm>
              <a:off x="0" y="1464994"/>
              <a:ext cx="4193922" cy="15519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Kollektif"/>
                </a:rPr>
                <a:t>Riset &amp; Cari Tahu! 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856855" y="-38100"/>
              <a:ext cx="480212" cy="1150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189"/>
                </a:lnSpc>
              </a:pPr>
              <a:r>
                <a:rPr lang="en-US" sz="5530">
                  <a:solidFill>
                    <a:srgbClr val="000000"/>
                  </a:solidFill>
                  <a:latin typeface="Canva Sans Bold Italics"/>
                </a:rPr>
                <a:t>2</a:t>
              </a:r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1888032" y="5388510"/>
            <a:ext cx="3815135" cy="2850494"/>
            <a:chOff x="0" y="0"/>
            <a:chExt cx="5086846" cy="3800659"/>
          </a:xfrm>
        </p:grpSpPr>
        <p:sp>
          <p:nvSpPr>
            <p:cNvPr id="15" name="TextBox 15"/>
            <p:cNvSpPr txBox="1"/>
            <p:nvPr/>
          </p:nvSpPr>
          <p:spPr>
            <a:xfrm>
              <a:off x="0" y="1461319"/>
              <a:ext cx="5086846" cy="233934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680"/>
                </a:lnSpc>
              </a:pPr>
              <a:r>
                <a:rPr lang="en-US" sz="3600">
                  <a:solidFill>
                    <a:srgbClr val="000000"/>
                  </a:solidFill>
                  <a:latin typeface="Kollektif"/>
                </a:rPr>
                <a:t>Jangan gunakan hanya 1 portal pekerjaan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2188297" y="-38100"/>
              <a:ext cx="480212" cy="115095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189"/>
                </a:lnSpc>
              </a:pPr>
              <a:r>
                <a:rPr lang="en-US" sz="5530">
                  <a:solidFill>
                    <a:srgbClr val="000000"/>
                  </a:solidFill>
                  <a:latin typeface="Canva Sans Bold Italics"/>
                </a:rPr>
                <a:t>3</a:t>
              </a:r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943807" y="2266989"/>
            <a:ext cx="14400386" cy="14668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1519"/>
              </a:lnSpc>
            </a:pPr>
            <a:r>
              <a:rPr lang="en-US" sz="9600">
                <a:solidFill>
                  <a:srgbClr val="000000"/>
                </a:solidFill>
                <a:latin typeface="Kollektif Bold"/>
              </a:rPr>
              <a:t>Saat Mulai Mencari</a:t>
            </a:r>
          </a:p>
        </p:txBody>
      </p:sp>
      <p:sp>
        <p:nvSpPr>
          <p:cNvPr id="18" name="Freeform 18"/>
          <p:cNvSpPr/>
          <p:nvPr/>
        </p:nvSpPr>
        <p:spPr>
          <a:xfrm flipH="1">
            <a:off x="14479722" y="6864931"/>
            <a:ext cx="7616557" cy="7815497"/>
          </a:xfrm>
          <a:custGeom>
            <a:avLst/>
            <a:gdLst/>
            <a:ahLst/>
            <a:cxnLst/>
            <a:rect l="l" t="t" r="r" b="b"/>
            <a:pathLst>
              <a:path w="7616557" h="7815497">
                <a:moveTo>
                  <a:pt x="7616556" y="0"/>
                </a:moveTo>
                <a:lnTo>
                  <a:pt x="0" y="0"/>
                </a:lnTo>
                <a:lnTo>
                  <a:pt x="0" y="7815496"/>
                </a:lnTo>
                <a:lnTo>
                  <a:pt x="7616556" y="7815496"/>
                </a:lnTo>
                <a:lnTo>
                  <a:pt x="7616556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9" name="Freeform 19"/>
          <p:cNvSpPr/>
          <p:nvPr/>
        </p:nvSpPr>
        <p:spPr>
          <a:xfrm>
            <a:off x="-7920926" y="-11112133"/>
            <a:ext cx="15841853" cy="16255633"/>
          </a:xfrm>
          <a:custGeom>
            <a:avLst/>
            <a:gdLst/>
            <a:ahLst/>
            <a:cxnLst/>
            <a:rect l="l" t="t" r="r" b="b"/>
            <a:pathLst>
              <a:path w="15841853" h="16255633">
                <a:moveTo>
                  <a:pt x="0" y="0"/>
                </a:moveTo>
                <a:lnTo>
                  <a:pt x="15841852" y="0"/>
                </a:lnTo>
                <a:lnTo>
                  <a:pt x="15841852" y="16255633"/>
                </a:lnTo>
                <a:lnTo>
                  <a:pt x="0" y="162556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1" name="Footer Placeholder 7">
            <a:extLst>
              <a:ext uri="{FF2B5EF4-FFF2-40B4-BE49-F238E27FC236}">
                <a16:creationId xmlns:a16="http://schemas.microsoft.com/office/drawing/2014/main" id="{CB88F8C9-4CC9-F77E-86AC-27995A82E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9883775"/>
            <a:ext cx="2895600" cy="365125"/>
          </a:xfrm>
        </p:spPr>
        <p:txBody>
          <a:bodyPr/>
          <a:lstStyle/>
          <a:p>
            <a:r>
              <a:rPr lang="en-US" sz="1400" b="1" dirty="0"/>
              <a:t>07/10/2023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521667" y="3283423"/>
            <a:ext cx="6947531" cy="5974877"/>
          </a:xfrm>
          <a:custGeom>
            <a:avLst/>
            <a:gdLst/>
            <a:ahLst/>
            <a:cxnLst/>
            <a:rect l="l" t="t" r="r" b="b"/>
            <a:pathLst>
              <a:path w="6947531" h="5974877">
                <a:moveTo>
                  <a:pt x="0" y="0"/>
                </a:moveTo>
                <a:lnTo>
                  <a:pt x="6947531" y="0"/>
                </a:lnTo>
                <a:lnTo>
                  <a:pt x="6947531" y="5974877"/>
                </a:lnTo>
                <a:lnTo>
                  <a:pt x="0" y="59748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TextBox 3"/>
          <p:cNvSpPr txBox="1"/>
          <p:nvPr/>
        </p:nvSpPr>
        <p:spPr>
          <a:xfrm>
            <a:off x="1818802" y="1143000"/>
            <a:ext cx="14650396" cy="16675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ctr">
              <a:lnSpc>
                <a:spcPts val="6399"/>
              </a:lnSpc>
            </a:pPr>
            <a:r>
              <a:rPr lang="en-US" sz="6399">
                <a:solidFill>
                  <a:srgbClr val="000000"/>
                </a:solidFill>
                <a:latin typeface="Kollektif"/>
              </a:rPr>
              <a:t>Jangan kaget dengan persyaratan &amp; </a:t>
            </a:r>
            <a:r>
              <a:rPr lang="en-US" sz="6399">
                <a:solidFill>
                  <a:srgbClr val="000000"/>
                </a:solidFill>
                <a:latin typeface="Kollektif Italics"/>
              </a:rPr>
              <a:t>jobdesc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64F0A0D-2564-9EA1-7BE9-5551C443BD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3283422"/>
            <a:ext cx="6812048" cy="5974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4C2F67C9-99B4-09D6-164B-7DE3FCC9CF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9883775"/>
            <a:ext cx="2895600" cy="365125"/>
          </a:xfrm>
        </p:spPr>
        <p:txBody>
          <a:bodyPr/>
          <a:lstStyle/>
          <a:p>
            <a:r>
              <a:rPr lang="en-US" sz="1400" b="1" dirty="0"/>
              <a:t>07/10/2023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005944" y="1028700"/>
            <a:ext cx="5283777" cy="8229600"/>
          </a:xfrm>
          <a:custGeom>
            <a:avLst/>
            <a:gdLst/>
            <a:ahLst/>
            <a:cxnLst/>
            <a:rect l="l" t="t" r="r" b="b"/>
            <a:pathLst>
              <a:path w="5283777" h="8229600">
                <a:moveTo>
                  <a:pt x="0" y="0"/>
                </a:moveTo>
                <a:lnTo>
                  <a:pt x="5283777" y="0"/>
                </a:lnTo>
                <a:lnTo>
                  <a:pt x="5283777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TextBox 3"/>
          <p:cNvSpPr txBox="1"/>
          <p:nvPr/>
        </p:nvSpPr>
        <p:spPr>
          <a:xfrm>
            <a:off x="3070628" y="3391217"/>
            <a:ext cx="6073372" cy="3371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1" indent="0" algn="l">
              <a:lnSpc>
                <a:spcPts val="8959"/>
              </a:lnSpc>
            </a:pPr>
            <a:r>
              <a:rPr lang="en-US" sz="6399">
                <a:solidFill>
                  <a:srgbClr val="000000"/>
                </a:solidFill>
                <a:latin typeface="Kollektif Bold"/>
              </a:rPr>
              <a:t>Pro-aktif</a:t>
            </a:r>
            <a:r>
              <a:rPr lang="en-US" sz="6399">
                <a:solidFill>
                  <a:srgbClr val="000000"/>
                </a:solidFill>
                <a:latin typeface="Kollektif"/>
              </a:rPr>
              <a:t> &amp; </a:t>
            </a:r>
            <a:r>
              <a:rPr lang="en-US" sz="6399">
                <a:solidFill>
                  <a:srgbClr val="FF3131"/>
                </a:solidFill>
                <a:latin typeface="Kollektif"/>
              </a:rPr>
              <a:t>Jangan cepat merasa tenang </a:t>
            </a:r>
          </a:p>
        </p:txBody>
      </p:sp>
      <p:sp>
        <p:nvSpPr>
          <p:cNvPr id="5" name="Footer Placeholder 7">
            <a:extLst>
              <a:ext uri="{FF2B5EF4-FFF2-40B4-BE49-F238E27FC236}">
                <a16:creationId xmlns:a16="http://schemas.microsoft.com/office/drawing/2014/main" id="{79AB5CD7-F013-9F45-EF8E-B83E6F523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9883775"/>
            <a:ext cx="2895600" cy="365125"/>
          </a:xfrm>
        </p:spPr>
        <p:txBody>
          <a:bodyPr/>
          <a:lstStyle/>
          <a:p>
            <a:r>
              <a:rPr lang="en-US" sz="1400" b="1" dirty="0"/>
              <a:t>07/10/2023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54538" y="2438709"/>
            <a:ext cx="13378924" cy="4801572"/>
          </a:xfrm>
          <a:custGeom>
            <a:avLst/>
            <a:gdLst/>
            <a:ahLst/>
            <a:cxnLst/>
            <a:rect l="l" t="t" r="r" b="b"/>
            <a:pathLst>
              <a:path w="13378924" h="4801572">
                <a:moveTo>
                  <a:pt x="0" y="0"/>
                </a:moveTo>
                <a:lnTo>
                  <a:pt x="13378924" y="0"/>
                </a:lnTo>
                <a:lnTo>
                  <a:pt x="13378924" y="4801571"/>
                </a:lnTo>
                <a:lnTo>
                  <a:pt x="0" y="480157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2035253">
            <a:off x="15331117" y="4817487"/>
            <a:ext cx="7835077" cy="10939025"/>
          </a:xfrm>
          <a:custGeom>
            <a:avLst/>
            <a:gdLst/>
            <a:ahLst/>
            <a:cxnLst/>
            <a:rect l="l" t="t" r="r" b="b"/>
            <a:pathLst>
              <a:path w="7835077" h="10939025">
                <a:moveTo>
                  <a:pt x="0" y="0"/>
                </a:moveTo>
                <a:lnTo>
                  <a:pt x="7835077" y="0"/>
                </a:lnTo>
                <a:lnTo>
                  <a:pt x="7835077" y="10939026"/>
                </a:lnTo>
                <a:lnTo>
                  <a:pt x="0" y="1093902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7863104" y="3728064"/>
            <a:ext cx="158750" cy="625616"/>
          </a:xfrm>
          <a:custGeom>
            <a:avLst/>
            <a:gdLst/>
            <a:ahLst/>
            <a:cxnLst/>
            <a:rect l="l" t="t" r="r" b="b"/>
            <a:pathLst>
              <a:path w="158750" h="625616">
                <a:moveTo>
                  <a:pt x="0" y="0"/>
                </a:moveTo>
                <a:lnTo>
                  <a:pt x="158750" y="0"/>
                </a:lnTo>
                <a:lnTo>
                  <a:pt x="158750" y="625616"/>
                </a:lnTo>
                <a:lnTo>
                  <a:pt x="0" y="62561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TextBox 5"/>
          <p:cNvSpPr txBox="1"/>
          <p:nvPr/>
        </p:nvSpPr>
        <p:spPr>
          <a:xfrm>
            <a:off x="6960586" y="1302534"/>
            <a:ext cx="3825875" cy="830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FF3131"/>
                </a:solidFill>
                <a:latin typeface="Kollektif"/>
              </a:rPr>
              <a:t>Apply / tidak?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4834821" y="7545875"/>
            <a:ext cx="8077404" cy="1712425"/>
            <a:chOff x="0" y="0"/>
            <a:chExt cx="10769872" cy="2283234"/>
          </a:xfrm>
        </p:grpSpPr>
        <p:sp>
          <p:nvSpPr>
            <p:cNvPr id="7" name="TextBox 7"/>
            <p:cNvSpPr txBox="1"/>
            <p:nvPr/>
          </p:nvSpPr>
          <p:spPr>
            <a:xfrm>
              <a:off x="0" y="52271"/>
              <a:ext cx="10769872" cy="22309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1" indent="0" algn="l">
                <a:lnSpc>
                  <a:spcPts val="16000"/>
                </a:lnSpc>
                <a:spcBef>
                  <a:spcPct val="0"/>
                </a:spcBef>
              </a:pPr>
              <a:r>
                <a:rPr lang="en-US" sz="8000" dirty="0">
                  <a:solidFill>
                    <a:srgbClr val="7ED957"/>
                  </a:solidFill>
                  <a:latin typeface="Canva Sans Bold Italics"/>
                </a:rPr>
                <a:t>Nothing to lose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3436432" y="-104775"/>
              <a:ext cx="3808016" cy="107251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19"/>
                </a:lnSpc>
              </a:pPr>
              <a:r>
                <a:rPr lang="en-US" sz="4800">
                  <a:solidFill>
                    <a:srgbClr val="7ED957"/>
                  </a:solidFill>
                  <a:latin typeface="Kollektif"/>
                </a:rPr>
                <a:t>coba saja..</a:t>
              </a:r>
            </a:p>
          </p:txBody>
        </p:sp>
      </p:grp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55203882-44C1-D70B-DAC2-993E0687A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9883775"/>
            <a:ext cx="2895600" cy="365125"/>
          </a:xfrm>
        </p:spPr>
        <p:txBody>
          <a:bodyPr/>
          <a:lstStyle/>
          <a:p>
            <a:r>
              <a:rPr lang="en-US" sz="1400" b="1" dirty="0"/>
              <a:t>07/10/2023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5"/>
          <p:cNvSpPr/>
          <p:nvPr/>
        </p:nvSpPr>
        <p:spPr>
          <a:xfrm>
            <a:off x="1065276" y="1745219"/>
            <a:ext cx="7710963" cy="7710963"/>
          </a:xfrm>
          <a:custGeom>
            <a:avLst/>
            <a:gdLst/>
            <a:ahLst/>
            <a:cxnLst/>
            <a:rect l="l" t="t" r="r" b="b"/>
            <a:pathLst>
              <a:path w="7710963" h="7710963">
                <a:moveTo>
                  <a:pt x="0" y="0"/>
                </a:moveTo>
                <a:lnTo>
                  <a:pt x="7710963" y="0"/>
                </a:lnTo>
                <a:lnTo>
                  <a:pt x="7710963" y="7710962"/>
                </a:lnTo>
                <a:lnTo>
                  <a:pt x="0" y="771096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32A5F762-C8C2-E275-5667-A5E930146773}"/>
              </a:ext>
            </a:extLst>
          </p:cNvPr>
          <p:cNvGrpSpPr/>
          <p:nvPr/>
        </p:nvGrpSpPr>
        <p:grpSpPr>
          <a:xfrm>
            <a:off x="8703087" y="1745219"/>
            <a:ext cx="9237213" cy="7315200"/>
            <a:chOff x="8703087" y="1745219"/>
            <a:chExt cx="9237213" cy="7315200"/>
          </a:xfrm>
        </p:grpSpPr>
        <p:grpSp>
          <p:nvGrpSpPr>
            <p:cNvPr id="2" name="Group 2"/>
            <p:cNvGrpSpPr/>
            <p:nvPr/>
          </p:nvGrpSpPr>
          <p:grpSpPr>
            <a:xfrm>
              <a:off x="9144000" y="3698183"/>
              <a:ext cx="8796300" cy="3493909"/>
              <a:chOff x="0" y="0"/>
              <a:chExt cx="11728400" cy="4658545"/>
            </a:xfrm>
          </p:grpSpPr>
          <p:sp>
            <p:nvSpPr>
              <p:cNvPr id="3" name="Freeform 3"/>
              <p:cNvSpPr/>
              <p:nvPr/>
            </p:nvSpPr>
            <p:spPr>
              <a:xfrm rot="-156245">
                <a:off x="3013154" y="1282711"/>
                <a:ext cx="6508211" cy="1526471"/>
              </a:xfrm>
              <a:custGeom>
                <a:avLst/>
                <a:gdLst/>
                <a:ahLst/>
                <a:cxnLst/>
                <a:rect l="l" t="t" r="r" b="b"/>
                <a:pathLst>
                  <a:path w="6508211" h="1526471">
                    <a:moveTo>
                      <a:pt x="0" y="0"/>
                    </a:moveTo>
                    <a:lnTo>
                      <a:pt x="6508212" y="0"/>
                    </a:lnTo>
                    <a:lnTo>
                      <a:pt x="6508212" y="1526472"/>
                    </a:lnTo>
                    <a:lnTo>
                      <a:pt x="0" y="152647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4" name="TextBox 4"/>
              <p:cNvSpPr txBox="1"/>
              <p:nvPr/>
            </p:nvSpPr>
            <p:spPr>
              <a:xfrm rot="-234792">
                <a:off x="3340644" y="1533758"/>
                <a:ext cx="5986825" cy="1245780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ctr">
                  <a:lnSpc>
                    <a:spcPts val="3379"/>
                  </a:lnSpc>
                </a:pPr>
                <a:r>
                  <a:rPr lang="en-US" sz="4023">
                    <a:solidFill>
                      <a:srgbClr val="FDFBFB"/>
                    </a:solidFill>
                    <a:latin typeface="Kollektif"/>
                  </a:rPr>
                  <a:t>MATPIL</a:t>
                </a:r>
                <a:r>
                  <a:rPr lang="en-US" sz="4023">
                    <a:solidFill>
                      <a:srgbClr val="FDFBFB"/>
                    </a:solidFill>
                    <a:latin typeface="Kollektif Bold"/>
                  </a:rPr>
                  <a:t> </a:t>
                </a:r>
              </a:p>
              <a:p>
                <a:pPr algn="ctr">
                  <a:lnSpc>
                    <a:spcPts val="3379"/>
                  </a:lnSpc>
                </a:pPr>
                <a:r>
                  <a:rPr lang="en-US" sz="4023">
                    <a:solidFill>
                      <a:srgbClr val="FDFBFB"/>
                    </a:solidFill>
                    <a:latin typeface="Kollektif Bold"/>
                  </a:rPr>
                  <a:t>NON ILKOM</a:t>
                </a:r>
              </a:p>
            </p:txBody>
          </p:sp>
          <p:sp>
            <p:nvSpPr>
              <p:cNvPr id="5" name="TextBox 5"/>
              <p:cNvSpPr txBox="1"/>
              <p:nvPr/>
            </p:nvSpPr>
            <p:spPr>
              <a:xfrm>
                <a:off x="2121130" y="57150"/>
                <a:ext cx="5934432" cy="472089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2545"/>
                  </a:lnSpc>
                </a:pPr>
                <a:r>
                  <a:rPr lang="en-US" sz="2624">
                    <a:solidFill>
                      <a:srgbClr val="000000"/>
                    </a:solidFill>
                    <a:latin typeface="More Sugar"/>
                  </a:rPr>
                  <a:t>LOGIKA MATEMATIKA</a:t>
                </a:r>
              </a:p>
            </p:txBody>
          </p:sp>
          <p:sp>
            <p:nvSpPr>
              <p:cNvPr id="6" name="Freeform 6"/>
              <p:cNvSpPr/>
              <p:nvPr/>
            </p:nvSpPr>
            <p:spPr>
              <a:xfrm rot="-137802" flipH="1">
                <a:off x="5105767" y="542088"/>
                <a:ext cx="1144072" cy="892376"/>
              </a:xfrm>
              <a:custGeom>
                <a:avLst/>
                <a:gdLst/>
                <a:ahLst/>
                <a:cxnLst/>
                <a:rect l="l" t="t" r="r" b="b"/>
                <a:pathLst>
                  <a:path w="1144072" h="892376">
                    <a:moveTo>
                      <a:pt x="1144072" y="0"/>
                    </a:moveTo>
                    <a:lnTo>
                      <a:pt x="0" y="0"/>
                    </a:lnTo>
                    <a:lnTo>
                      <a:pt x="0" y="892376"/>
                    </a:lnTo>
                    <a:lnTo>
                      <a:pt x="1144072" y="892376"/>
                    </a:lnTo>
                    <a:lnTo>
                      <a:pt x="1144072" y="0"/>
                    </a:lnTo>
                    <a:close/>
                  </a:path>
                </a:pathLst>
              </a:custGeom>
              <a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7" name="TextBox 7"/>
              <p:cNvSpPr txBox="1"/>
              <p:nvPr/>
            </p:nvSpPr>
            <p:spPr>
              <a:xfrm>
                <a:off x="6999723" y="3481227"/>
                <a:ext cx="4728677" cy="1177318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ctr">
                  <a:lnSpc>
                    <a:spcPts val="3347"/>
                  </a:lnSpc>
                  <a:spcBef>
                    <a:spcPct val="0"/>
                  </a:spcBef>
                </a:pPr>
                <a:r>
                  <a:rPr lang="en-US" sz="3450">
                    <a:solidFill>
                      <a:srgbClr val="000000"/>
                    </a:solidFill>
                    <a:latin typeface="More Sugar"/>
                  </a:rPr>
                  <a:t>KALKULUS + ALJABAR</a:t>
                </a:r>
              </a:p>
            </p:txBody>
          </p:sp>
          <p:sp>
            <p:nvSpPr>
              <p:cNvPr id="8" name="TextBox 8"/>
              <p:cNvSpPr txBox="1"/>
              <p:nvPr/>
            </p:nvSpPr>
            <p:spPr>
              <a:xfrm>
                <a:off x="0" y="1631632"/>
                <a:ext cx="4140695" cy="833511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marL="0" lvl="0" indent="0" algn="l">
                  <a:lnSpc>
                    <a:spcPts val="2334"/>
                  </a:lnSpc>
                  <a:spcBef>
                    <a:spcPct val="0"/>
                  </a:spcBef>
                </a:pPr>
                <a:r>
                  <a:rPr lang="en-US" sz="2407">
                    <a:solidFill>
                      <a:srgbClr val="000000"/>
                    </a:solidFill>
                    <a:latin typeface="More Sugar"/>
                  </a:rPr>
                  <a:t>ANALISIS KOMBINATORIK</a:t>
                </a:r>
              </a:p>
            </p:txBody>
          </p:sp>
          <p:sp>
            <p:nvSpPr>
              <p:cNvPr id="9" name="Freeform 9"/>
              <p:cNvSpPr/>
              <p:nvPr/>
            </p:nvSpPr>
            <p:spPr>
              <a:xfrm rot="1685237" flipH="1" flipV="1">
                <a:off x="2719800" y="1243421"/>
                <a:ext cx="873297" cy="681172"/>
              </a:xfrm>
              <a:custGeom>
                <a:avLst/>
                <a:gdLst/>
                <a:ahLst/>
                <a:cxnLst/>
                <a:rect l="l" t="t" r="r" b="b"/>
                <a:pathLst>
                  <a:path w="873297" h="681172">
                    <a:moveTo>
                      <a:pt x="873297" y="681172"/>
                    </a:moveTo>
                    <a:lnTo>
                      <a:pt x="0" y="681172"/>
                    </a:lnTo>
                    <a:lnTo>
                      <a:pt x="0" y="0"/>
                    </a:lnTo>
                    <a:lnTo>
                      <a:pt x="873297" y="0"/>
                    </a:lnTo>
                    <a:lnTo>
                      <a:pt x="873297" y="681172"/>
                    </a:lnTo>
                    <a:close/>
                  </a:path>
                </a:pathLst>
              </a:custGeom>
              <a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0" name="Freeform 10"/>
              <p:cNvSpPr/>
              <p:nvPr/>
            </p:nvSpPr>
            <p:spPr>
              <a:xfrm rot="-2507009">
                <a:off x="8687141" y="827049"/>
                <a:ext cx="868565" cy="322455"/>
              </a:xfrm>
              <a:custGeom>
                <a:avLst/>
                <a:gdLst/>
                <a:ahLst/>
                <a:cxnLst/>
                <a:rect l="l" t="t" r="r" b="b"/>
                <a:pathLst>
                  <a:path w="868565" h="322455">
                    <a:moveTo>
                      <a:pt x="0" y="0"/>
                    </a:moveTo>
                    <a:lnTo>
                      <a:pt x="868565" y="0"/>
                    </a:lnTo>
                    <a:lnTo>
                      <a:pt x="868565" y="322454"/>
                    </a:lnTo>
                    <a:lnTo>
                      <a:pt x="0" y="322454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1" name="Freeform 11"/>
              <p:cNvSpPr/>
              <p:nvPr/>
            </p:nvSpPr>
            <p:spPr>
              <a:xfrm rot="2850675">
                <a:off x="8386470" y="2774548"/>
                <a:ext cx="1003064" cy="372388"/>
              </a:xfrm>
              <a:custGeom>
                <a:avLst/>
                <a:gdLst/>
                <a:ahLst/>
                <a:cxnLst/>
                <a:rect l="l" t="t" r="r" b="b"/>
                <a:pathLst>
                  <a:path w="1003064" h="372388">
                    <a:moveTo>
                      <a:pt x="0" y="0"/>
                    </a:moveTo>
                    <a:lnTo>
                      <a:pt x="1003065" y="0"/>
                    </a:lnTo>
                    <a:lnTo>
                      <a:pt x="1003065" y="372388"/>
                    </a:lnTo>
                    <a:lnTo>
                      <a:pt x="0" y="372388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2" name="Freeform 12"/>
              <p:cNvSpPr/>
              <p:nvPr/>
            </p:nvSpPr>
            <p:spPr>
              <a:xfrm rot="-2823041" flipH="1" flipV="1">
                <a:off x="3814754" y="3222744"/>
                <a:ext cx="868565" cy="322455"/>
              </a:xfrm>
              <a:custGeom>
                <a:avLst/>
                <a:gdLst/>
                <a:ahLst/>
                <a:cxnLst/>
                <a:rect l="l" t="t" r="r" b="b"/>
                <a:pathLst>
                  <a:path w="868565" h="322455">
                    <a:moveTo>
                      <a:pt x="868565" y="322454"/>
                    </a:moveTo>
                    <a:lnTo>
                      <a:pt x="0" y="322454"/>
                    </a:lnTo>
                    <a:lnTo>
                      <a:pt x="0" y="0"/>
                    </a:lnTo>
                    <a:lnTo>
                      <a:pt x="868565" y="0"/>
                    </a:lnTo>
                    <a:lnTo>
                      <a:pt x="868565" y="322454"/>
                    </a:lnTo>
                    <a:close/>
                  </a:path>
                </a:pathLst>
              </a:custGeom>
              <a:blipFill>
                <a:blip r:embed="rId8">
                  <a:extLst>
                    <a:ext uri="{96DAC541-7B7A-43D3-8B79-37D633B846F1}">
                      <asvg:svgBlip xmlns:asvg="http://schemas.microsoft.com/office/drawing/2016/SVG/main" r:embed="rId9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ID"/>
              </a:p>
            </p:txBody>
          </p:sp>
          <p:sp>
            <p:nvSpPr>
              <p:cNvPr id="13" name="TextBox 13"/>
              <p:cNvSpPr txBox="1"/>
              <p:nvPr/>
            </p:nvSpPr>
            <p:spPr>
              <a:xfrm>
                <a:off x="6999723" y="49659"/>
                <a:ext cx="4341789" cy="987736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r">
                  <a:lnSpc>
                    <a:spcPts val="2886"/>
                  </a:lnSpc>
                </a:pPr>
                <a:r>
                  <a:rPr lang="en-US" sz="2624">
                    <a:solidFill>
                      <a:srgbClr val="000000"/>
                    </a:solidFill>
                    <a:latin typeface="More Sugar"/>
                  </a:rPr>
                  <a:t>MATEMATIKA DISKRIT</a:t>
                </a:r>
              </a:p>
            </p:txBody>
          </p:sp>
          <p:sp>
            <p:nvSpPr>
              <p:cNvPr id="14" name="TextBox 14"/>
              <p:cNvSpPr txBox="1"/>
              <p:nvPr/>
            </p:nvSpPr>
            <p:spPr>
              <a:xfrm>
                <a:off x="2324198" y="3471702"/>
                <a:ext cx="4140695" cy="89017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2559"/>
                  </a:lnSpc>
                </a:pPr>
                <a:r>
                  <a:rPr lang="en-US" sz="2638">
                    <a:solidFill>
                      <a:srgbClr val="000000"/>
                    </a:solidFill>
                    <a:latin typeface="More Sugar"/>
                  </a:rPr>
                  <a:t>TEORI</a:t>
                </a:r>
              </a:p>
              <a:p>
                <a:pPr marL="0" lvl="0" indent="0" algn="l">
                  <a:lnSpc>
                    <a:spcPts val="2559"/>
                  </a:lnSpc>
                  <a:spcBef>
                    <a:spcPct val="0"/>
                  </a:spcBef>
                </a:pPr>
                <a:r>
                  <a:rPr lang="en-US" sz="2638">
                    <a:solidFill>
                      <a:srgbClr val="000000"/>
                    </a:solidFill>
                    <a:latin typeface="More Sugar"/>
                  </a:rPr>
                  <a:t>BILANGAN</a:t>
                </a:r>
              </a:p>
            </p:txBody>
          </p:sp>
        </p:grpSp>
        <p:sp>
          <p:nvSpPr>
            <p:cNvPr id="16" name="Freeform 16"/>
            <p:cNvSpPr/>
            <p:nvPr/>
          </p:nvSpPr>
          <p:spPr>
            <a:xfrm rot="5400000" flipV="1">
              <a:off x="5082063" y="5366243"/>
              <a:ext cx="7315200" cy="73152"/>
            </a:xfrm>
            <a:custGeom>
              <a:avLst/>
              <a:gdLst/>
              <a:ahLst/>
              <a:cxnLst/>
              <a:rect l="l" t="t" r="r" b="b"/>
              <a:pathLst>
                <a:path w="7315200" h="73152">
                  <a:moveTo>
                    <a:pt x="0" y="73152"/>
                  </a:moveTo>
                  <a:lnTo>
                    <a:pt x="7315200" y="73152"/>
                  </a:lnTo>
                  <a:lnTo>
                    <a:pt x="7315200" y="0"/>
                  </a:lnTo>
                  <a:lnTo>
                    <a:pt x="0" y="0"/>
                  </a:lnTo>
                  <a:lnTo>
                    <a:pt x="0" y="73152"/>
                  </a:lnTo>
                  <a:close/>
                </a:path>
              </a:pathLst>
            </a:cu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1838920" y="8278183"/>
            <a:ext cx="5832111" cy="5271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32" dirty="0">
                <a:solidFill>
                  <a:srgbClr val="000000"/>
                </a:solidFill>
                <a:latin typeface="Open Sauce"/>
              </a:rPr>
              <a:t>RMK PMBD</a:t>
            </a:r>
            <a:r>
              <a:rPr lang="en-US" sz="3200" spc="32" dirty="0">
                <a:solidFill>
                  <a:srgbClr val="000000"/>
                </a:solidFill>
                <a:latin typeface="Open Sauce Bold"/>
              </a:rPr>
              <a:t> x </a:t>
            </a:r>
            <a:r>
              <a:rPr lang="en-US" sz="3200" spc="32" dirty="0" err="1">
                <a:solidFill>
                  <a:srgbClr val="000000"/>
                </a:solidFill>
                <a:latin typeface="Open Sauce"/>
              </a:rPr>
              <a:t>Provikom</a:t>
            </a:r>
            <a:endParaRPr lang="en-US" sz="3200" spc="32" dirty="0">
              <a:solidFill>
                <a:srgbClr val="000000"/>
              </a:solidFill>
              <a:latin typeface="Open Sauce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1100438" y="914400"/>
            <a:ext cx="6640513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Kollektif"/>
              </a:rPr>
              <a:t>Dari sisi mata kuliah...</a:t>
            </a:r>
          </a:p>
        </p:txBody>
      </p:sp>
      <p:sp>
        <p:nvSpPr>
          <p:cNvPr id="19" name="Freeform 19"/>
          <p:cNvSpPr/>
          <p:nvPr/>
        </p:nvSpPr>
        <p:spPr>
          <a:xfrm rot="7659121">
            <a:off x="-4823260" y="7097703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7"/>
                </a:lnTo>
                <a:lnTo>
                  <a:pt x="0" y="782856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0" name="Freeform 20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23" name="Footer Placeholder 7">
            <a:extLst>
              <a:ext uri="{FF2B5EF4-FFF2-40B4-BE49-F238E27FC236}">
                <a16:creationId xmlns:a16="http://schemas.microsoft.com/office/drawing/2014/main" id="{5F2B378E-CEB7-4817-21A1-1FFF27B38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9134872"/>
            <a:ext cx="2895600" cy="365125"/>
          </a:xfrm>
        </p:spPr>
        <p:txBody>
          <a:bodyPr/>
          <a:lstStyle/>
          <a:p>
            <a:r>
              <a:rPr lang="en-US" sz="1400" b="1" dirty="0"/>
              <a:t>07/10/2023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59010">
            <a:off x="1798842" y="-279069"/>
            <a:ext cx="7227573" cy="15837312"/>
          </a:xfrm>
          <a:custGeom>
            <a:avLst/>
            <a:gdLst/>
            <a:ahLst/>
            <a:cxnLst/>
            <a:rect l="l" t="t" r="r" b="b"/>
            <a:pathLst>
              <a:path w="7227573" h="15837312">
                <a:moveTo>
                  <a:pt x="0" y="0"/>
                </a:moveTo>
                <a:lnTo>
                  <a:pt x="7227573" y="0"/>
                </a:lnTo>
                <a:lnTo>
                  <a:pt x="7227573" y="15837312"/>
                </a:lnTo>
                <a:lnTo>
                  <a:pt x="0" y="15837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914354">
            <a:off x="12980675" y="-156558"/>
            <a:ext cx="4465023" cy="4514270"/>
          </a:xfrm>
          <a:custGeom>
            <a:avLst/>
            <a:gdLst/>
            <a:ahLst/>
            <a:cxnLst/>
            <a:rect l="l" t="t" r="r" b="b"/>
            <a:pathLst>
              <a:path w="4465023" h="4514270">
                <a:moveTo>
                  <a:pt x="0" y="0"/>
                </a:moveTo>
                <a:lnTo>
                  <a:pt x="4465023" y="0"/>
                </a:lnTo>
                <a:lnTo>
                  <a:pt x="4465023" y="4514270"/>
                </a:lnTo>
                <a:lnTo>
                  <a:pt x="0" y="45142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 rot="438021">
            <a:off x="4013181" y="-45240"/>
            <a:ext cx="9449992" cy="13091928"/>
          </a:xfrm>
          <a:custGeom>
            <a:avLst/>
            <a:gdLst/>
            <a:ahLst/>
            <a:cxnLst/>
            <a:rect l="l" t="t" r="r" b="b"/>
            <a:pathLst>
              <a:path w="9449992" h="13091928">
                <a:moveTo>
                  <a:pt x="0" y="0"/>
                </a:moveTo>
                <a:lnTo>
                  <a:pt x="9449991" y="0"/>
                </a:lnTo>
                <a:lnTo>
                  <a:pt x="9449991" y="13091928"/>
                </a:lnTo>
                <a:lnTo>
                  <a:pt x="0" y="130919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3933956" y="673031"/>
            <a:ext cx="10943827" cy="13933113"/>
          </a:xfrm>
          <a:custGeom>
            <a:avLst/>
            <a:gdLst/>
            <a:ahLst/>
            <a:cxnLst/>
            <a:rect l="l" t="t" r="r" b="b"/>
            <a:pathLst>
              <a:path w="10943827" h="13933113">
                <a:moveTo>
                  <a:pt x="0" y="0"/>
                </a:moveTo>
                <a:lnTo>
                  <a:pt x="10943827" y="0"/>
                </a:lnTo>
                <a:lnTo>
                  <a:pt x="10943827" y="13933113"/>
                </a:lnTo>
                <a:lnTo>
                  <a:pt x="0" y="139331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 rot="-2036615">
            <a:off x="13099725" y="8631756"/>
            <a:ext cx="4226922" cy="2205685"/>
          </a:xfrm>
          <a:custGeom>
            <a:avLst/>
            <a:gdLst/>
            <a:ahLst/>
            <a:cxnLst/>
            <a:rect l="l" t="t" r="r" b="b"/>
            <a:pathLst>
              <a:path w="4226922" h="2205685">
                <a:moveTo>
                  <a:pt x="0" y="0"/>
                </a:moveTo>
                <a:lnTo>
                  <a:pt x="4226922" y="0"/>
                </a:lnTo>
                <a:lnTo>
                  <a:pt x="4226922" y="2205685"/>
                </a:lnTo>
                <a:lnTo>
                  <a:pt x="0" y="22056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 rot="-5400000">
            <a:off x="2144903" y="7102993"/>
            <a:ext cx="2881855" cy="1409489"/>
          </a:xfrm>
          <a:custGeom>
            <a:avLst/>
            <a:gdLst/>
            <a:ahLst/>
            <a:cxnLst/>
            <a:rect l="l" t="t" r="r" b="b"/>
            <a:pathLst>
              <a:path w="2881855" h="1409489">
                <a:moveTo>
                  <a:pt x="0" y="0"/>
                </a:moveTo>
                <a:lnTo>
                  <a:pt x="2881855" y="0"/>
                </a:lnTo>
                <a:lnTo>
                  <a:pt x="2881855" y="1409489"/>
                </a:lnTo>
                <a:lnTo>
                  <a:pt x="0" y="14094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8" name="Group 8"/>
          <p:cNvGrpSpPr/>
          <p:nvPr/>
        </p:nvGrpSpPr>
        <p:grpSpPr>
          <a:xfrm>
            <a:off x="4487802" y="4389275"/>
            <a:ext cx="8500748" cy="2394960"/>
            <a:chOff x="0" y="0"/>
            <a:chExt cx="11334331" cy="3193280"/>
          </a:xfrm>
        </p:grpSpPr>
        <p:sp>
          <p:nvSpPr>
            <p:cNvPr id="9" name="TextBox 9"/>
            <p:cNvSpPr txBox="1"/>
            <p:nvPr/>
          </p:nvSpPr>
          <p:spPr>
            <a:xfrm>
              <a:off x="0" y="95250"/>
              <a:ext cx="11334331" cy="192828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0999"/>
                </a:lnSpc>
              </a:pPr>
              <a:r>
                <a:rPr lang="en-US" sz="9999">
                  <a:solidFill>
                    <a:srgbClr val="000000"/>
                  </a:solidFill>
                  <a:latin typeface="Canva Sans Bold"/>
                </a:rPr>
                <a:t>Diskusi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2495203"/>
              <a:ext cx="11334331" cy="69807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4480"/>
                </a:lnSpc>
              </a:pPr>
              <a:r>
                <a:rPr lang="en-US" sz="3200">
                  <a:solidFill>
                    <a:srgbClr val="000000"/>
                  </a:solidFill>
                  <a:latin typeface="Canva Sans Bold"/>
                </a:rPr>
                <a:t>Add more text</a:t>
              </a:r>
            </a:p>
          </p:txBody>
        </p:sp>
      </p:grpSp>
      <p:sp>
        <p:nvSpPr>
          <p:cNvPr id="12" name="Footer Placeholder 7">
            <a:extLst>
              <a:ext uri="{FF2B5EF4-FFF2-40B4-BE49-F238E27FC236}">
                <a16:creationId xmlns:a16="http://schemas.microsoft.com/office/drawing/2014/main" id="{0A5E1885-D367-1DD3-D436-EA609FDE9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9883775"/>
            <a:ext cx="2895600" cy="365125"/>
          </a:xfrm>
        </p:spPr>
        <p:txBody>
          <a:bodyPr/>
          <a:lstStyle/>
          <a:p>
            <a:r>
              <a:rPr lang="en-US" sz="1400" b="1" dirty="0"/>
              <a:t>07/10/2023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459010">
            <a:off x="1798842" y="-279069"/>
            <a:ext cx="7227573" cy="15837312"/>
          </a:xfrm>
          <a:custGeom>
            <a:avLst/>
            <a:gdLst/>
            <a:ahLst/>
            <a:cxnLst/>
            <a:rect l="l" t="t" r="r" b="b"/>
            <a:pathLst>
              <a:path w="7227573" h="15837312">
                <a:moveTo>
                  <a:pt x="0" y="0"/>
                </a:moveTo>
                <a:lnTo>
                  <a:pt x="7227573" y="0"/>
                </a:lnTo>
                <a:lnTo>
                  <a:pt x="7227573" y="15837312"/>
                </a:lnTo>
                <a:lnTo>
                  <a:pt x="0" y="158373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914354">
            <a:off x="12980675" y="-156558"/>
            <a:ext cx="4465023" cy="4514270"/>
          </a:xfrm>
          <a:custGeom>
            <a:avLst/>
            <a:gdLst/>
            <a:ahLst/>
            <a:cxnLst/>
            <a:rect l="l" t="t" r="r" b="b"/>
            <a:pathLst>
              <a:path w="4465023" h="4514270">
                <a:moveTo>
                  <a:pt x="0" y="0"/>
                </a:moveTo>
                <a:lnTo>
                  <a:pt x="4465023" y="0"/>
                </a:lnTo>
                <a:lnTo>
                  <a:pt x="4465023" y="4514270"/>
                </a:lnTo>
                <a:lnTo>
                  <a:pt x="0" y="451427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 rot="438021">
            <a:off x="4013181" y="-45240"/>
            <a:ext cx="9449992" cy="13091928"/>
          </a:xfrm>
          <a:custGeom>
            <a:avLst/>
            <a:gdLst/>
            <a:ahLst/>
            <a:cxnLst/>
            <a:rect l="l" t="t" r="r" b="b"/>
            <a:pathLst>
              <a:path w="9449992" h="13091928">
                <a:moveTo>
                  <a:pt x="0" y="0"/>
                </a:moveTo>
                <a:lnTo>
                  <a:pt x="9449991" y="0"/>
                </a:lnTo>
                <a:lnTo>
                  <a:pt x="9449991" y="13091928"/>
                </a:lnTo>
                <a:lnTo>
                  <a:pt x="0" y="130919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3933956" y="673031"/>
            <a:ext cx="10943827" cy="13933113"/>
          </a:xfrm>
          <a:custGeom>
            <a:avLst/>
            <a:gdLst/>
            <a:ahLst/>
            <a:cxnLst/>
            <a:rect l="l" t="t" r="r" b="b"/>
            <a:pathLst>
              <a:path w="10943827" h="13933113">
                <a:moveTo>
                  <a:pt x="0" y="0"/>
                </a:moveTo>
                <a:lnTo>
                  <a:pt x="10943827" y="0"/>
                </a:lnTo>
                <a:lnTo>
                  <a:pt x="10943827" y="13933113"/>
                </a:lnTo>
                <a:lnTo>
                  <a:pt x="0" y="139331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Freeform 6"/>
          <p:cNvSpPr/>
          <p:nvPr/>
        </p:nvSpPr>
        <p:spPr>
          <a:xfrm rot="-2036615">
            <a:off x="13099725" y="8631756"/>
            <a:ext cx="4226922" cy="2205685"/>
          </a:xfrm>
          <a:custGeom>
            <a:avLst/>
            <a:gdLst/>
            <a:ahLst/>
            <a:cxnLst/>
            <a:rect l="l" t="t" r="r" b="b"/>
            <a:pathLst>
              <a:path w="4226922" h="2205685">
                <a:moveTo>
                  <a:pt x="0" y="0"/>
                </a:moveTo>
                <a:lnTo>
                  <a:pt x="4226922" y="0"/>
                </a:lnTo>
                <a:lnTo>
                  <a:pt x="4226922" y="2205685"/>
                </a:lnTo>
                <a:lnTo>
                  <a:pt x="0" y="22056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7" name="Freeform 7"/>
          <p:cNvSpPr/>
          <p:nvPr/>
        </p:nvSpPr>
        <p:spPr>
          <a:xfrm rot="-5400000">
            <a:off x="2144903" y="7102993"/>
            <a:ext cx="2881855" cy="1409489"/>
          </a:xfrm>
          <a:custGeom>
            <a:avLst/>
            <a:gdLst/>
            <a:ahLst/>
            <a:cxnLst/>
            <a:rect l="l" t="t" r="r" b="b"/>
            <a:pathLst>
              <a:path w="2881855" h="1409489">
                <a:moveTo>
                  <a:pt x="0" y="0"/>
                </a:moveTo>
                <a:lnTo>
                  <a:pt x="2881855" y="0"/>
                </a:lnTo>
                <a:lnTo>
                  <a:pt x="2881855" y="1409489"/>
                </a:lnTo>
                <a:lnTo>
                  <a:pt x="0" y="140948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TextBox 8"/>
          <p:cNvSpPr txBox="1"/>
          <p:nvPr/>
        </p:nvSpPr>
        <p:spPr>
          <a:xfrm>
            <a:off x="4487802" y="2706370"/>
            <a:ext cx="8500748" cy="49504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9679"/>
              </a:lnSpc>
            </a:pPr>
            <a:r>
              <a:rPr lang="en-US" sz="8799">
                <a:solidFill>
                  <a:srgbClr val="000000"/>
                </a:solidFill>
                <a:latin typeface="Kollektif Italics"/>
              </a:rPr>
              <a:t>“In math you learn to </a:t>
            </a:r>
            <a:r>
              <a:rPr lang="en-US" sz="8799" strike="sngStrike">
                <a:solidFill>
                  <a:srgbClr val="FF3131"/>
                </a:solidFill>
                <a:latin typeface="Kollektif Italics"/>
              </a:rPr>
              <a:t>count</a:t>
            </a:r>
            <a:r>
              <a:rPr lang="en-US" sz="8799">
                <a:solidFill>
                  <a:srgbClr val="000000"/>
                </a:solidFill>
                <a:latin typeface="Kollektif Italics"/>
              </a:rPr>
              <a:t> </a:t>
            </a:r>
            <a:r>
              <a:rPr lang="en-US" sz="8799">
                <a:solidFill>
                  <a:srgbClr val="000000"/>
                </a:solidFill>
                <a:latin typeface="Kollektif Bold Italics"/>
              </a:rPr>
              <a:t>think &amp; solve problems</a:t>
            </a:r>
            <a:r>
              <a:rPr lang="en-US" sz="8799">
                <a:solidFill>
                  <a:srgbClr val="000000"/>
                </a:solidFill>
                <a:latin typeface="Kollektif Italics"/>
              </a:rPr>
              <a:t>”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29635626-917D-B637-1B61-B803C9613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9883775"/>
            <a:ext cx="2895600" cy="365125"/>
          </a:xfrm>
        </p:spPr>
        <p:txBody>
          <a:bodyPr/>
          <a:lstStyle/>
          <a:p>
            <a:r>
              <a:rPr lang="en-US" sz="1400" b="1" dirty="0"/>
              <a:t>07/10/2023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667163" y="1877060"/>
            <a:ext cx="5166988" cy="7642503"/>
            <a:chOff x="0" y="0"/>
            <a:chExt cx="6889318" cy="1019000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889318" cy="3676883"/>
            </a:xfrm>
            <a:custGeom>
              <a:avLst/>
              <a:gdLst/>
              <a:ahLst/>
              <a:cxnLst/>
              <a:rect l="l" t="t" r="r" b="b"/>
              <a:pathLst>
                <a:path w="6889318" h="3676883">
                  <a:moveTo>
                    <a:pt x="0" y="0"/>
                  </a:moveTo>
                  <a:lnTo>
                    <a:pt x="6889318" y="0"/>
                  </a:lnTo>
                  <a:lnTo>
                    <a:pt x="6889318" y="3676883"/>
                  </a:lnTo>
                  <a:lnTo>
                    <a:pt x="0" y="367688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4" name="Freeform 4"/>
            <p:cNvSpPr/>
            <p:nvPr/>
          </p:nvSpPr>
          <p:spPr>
            <a:xfrm>
              <a:off x="0" y="4079389"/>
              <a:ext cx="6889318" cy="5500531"/>
            </a:xfrm>
            <a:custGeom>
              <a:avLst/>
              <a:gdLst/>
              <a:ahLst/>
              <a:cxnLst/>
              <a:rect l="l" t="t" r="r" b="b"/>
              <a:pathLst>
                <a:path w="6889318" h="5500531">
                  <a:moveTo>
                    <a:pt x="0" y="0"/>
                  </a:moveTo>
                  <a:lnTo>
                    <a:pt x="6889318" y="0"/>
                  </a:lnTo>
                  <a:lnTo>
                    <a:pt x="6889318" y="5500531"/>
                  </a:lnTo>
                  <a:lnTo>
                    <a:pt x="0" y="550053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9957765"/>
              <a:ext cx="6304009" cy="2322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sz="1071" u="sng">
                  <a:solidFill>
                    <a:srgbClr val="000000"/>
                  </a:solidFill>
                  <a:latin typeface="Canva Sans"/>
                </a:rPr>
                <a:t>https://www.sciencedirect.com/science/article/pii/S2214212623000984</a:t>
              </a:r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9618114" y="1877060"/>
            <a:ext cx="5002723" cy="7593120"/>
            <a:chOff x="0" y="0"/>
            <a:chExt cx="6670297" cy="1012416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670297" cy="3717620"/>
            </a:xfrm>
            <a:custGeom>
              <a:avLst/>
              <a:gdLst/>
              <a:ahLst/>
              <a:cxnLst/>
              <a:rect l="l" t="t" r="r" b="b"/>
              <a:pathLst>
                <a:path w="6670297" h="3717620">
                  <a:moveTo>
                    <a:pt x="0" y="0"/>
                  </a:moveTo>
                  <a:lnTo>
                    <a:pt x="6670297" y="0"/>
                  </a:lnTo>
                  <a:lnTo>
                    <a:pt x="6670297" y="3717620"/>
                  </a:lnTo>
                  <a:lnTo>
                    <a:pt x="0" y="371762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4213180"/>
              <a:ext cx="6670297" cy="5101261"/>
            </a:xfrm>
            <a:custGeom>
              <a:avLst/>
              <a:gdLst/>
              <a:ahLst/>
              <a:cxnLst/>
              <a:rect l="l" t="t" r="r" b="b"/>
              <a:pathLst>
                <a:path w="6670297" h="5101261">
                  <a:moveTo>
                    <a:pt x="0" y="0"/>
                  </a:moveTo>
                  <a:lnTo>
                    <a:pt x="6670297" y="0"/>
                  </a:lnTo>
                  <a:lnTo>
                    <a:pt x="6670297" y="5101261"/>
                  </a:lnTo>
                  <a:lnTo>
                    <a:pt x="0" y="51012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9891921"/>
              <a:ext cx="6435244" cy="2322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00"/>
                </a:lnSpc>
              </a:pPr>
              <a:r>
                <a:rPr lang="en-US" sz="1071" u="sng">
                  <a:solidFill>
                    <a:srgbClr val="000000"/>
                  </a:solidFill>
                  <a:latin typeface="Canva Sans"/>
                </a:rPr>
                <a:t>https://www.sciencedirect.com/science/article/pii/S0031320323006921  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rot="7659121">
            <a:off x="-3297665" y="7849682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1" name="Freeform 11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6" name="TextBox 16"/>
          <p:cNvSpPr txBox="1"/>
          <p:nvPr/>
        </p:nvSpPr>
        <p:spPr>
          <a:xfrm>
            <a:off x="1742288" y="914400"/>
            <a:ext cx="6085781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000000"/>
                </a:solidFill>
                <a:latin typeface="Kollektif"/>
              </a:rPr>
              <a:t>Dari sisi penelitian...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9A2F340-7FA1-84BA-40AF-C51B7518BF36}"/>
              </a:ext>
            </a:extLst>
          </p:cNvPr>
          <p:cNvGrpSpPr/>
          <p:nvPr/>
        </p:nvGrpSpPr>
        <p:grpSpPr>
          <a:xfrm>
            <a:off x="4922770" y="3740512"/>
            <a:ext cx="9989545" cy="5099354"/>
            <a:chOff x="4922770" y="3740512"/>
            <a:chExt cx="9989545" cy="5099354"/>
          </a:xfrm>
        </p:grpSpPr>
        <p:sp>
          <p:nvSpPr>
            <p:cNvPr id="12" name="AutoShape 12"/>
            <p:cNvSpPr/>
            <p:nvPr/>
          </p:nvSpPr>
          <p:spPr>
            <a:xfrm>
              <a:off x="4922770" y="4138692"/>
              <a:ext cx="1774245" cy="0"/>
            </a:xfrm>
            <a:prstGeom prst="line">
              <a:avLst/>
            </a:prstGeom>
            <a:ln w="38100" cap="flat">
              <a:solidFill>
                <a:srgbClr val="233D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3" name="AutoShape 13"/>
            <p:cNvSpPr/>
            <p:nvPr/>
          </p:nvSpPr>
          <p:spPr>
            <a:xfrm>
              <a:off x="12989756" y="3740512"/>
              <a:ext cx="783341" cy="0"/>
            </a:xfrm>
            <a:prstGeom prst="line">
              <a:avLst/>
            </a:prstGeom>
            <a:ln w="38100" cap="flat">
              <a:solidFill>
                <a:srgbClr val="233D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4" name="AutoShape 14"/>
            <p:cNvSpPr/>
            <p:nvPr/>
          </p:nvSpPr>
          <p:spPr>
            <a:xfrm flipV="1">
              <a:off x="9684789" y="4100592"/>
              <a:ext cx="1031101" cy="0"/>
            </a:xfrm>
            <a:prstGeom prst="line">
              <a:avLst/>
            </a:prstGeom>
            <a:ln w="38100" cap="flat">
              <a:solidFill>
                <a:srgbClr val="233DF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ID"/>
            </a:p>
          </p:txBody>
        </p:sp>
        <p:sp>
          <p:nvSpPr>
            <p:cNvPr id="15" name="Freeform 15"/>
            <p:cNvSpPr/>
            <p:nvPr/>
          </p:nvSpPr>
          <p:spPr>
            <a:xfrm>
              <a:off x="8735889" y="7065110"/>
              <a:ext cx="408111" cy="273435"/>
            </a:xfrm>
            <a:custGeom>
              <a:avLst/>
              <a:gdLst/>
              <a:ahLst/>
              <a:cxnLst/>
              <a:rect l="l" t="t" r="r" b="b"/>
              <a:pathLst>
                <a:path w="408111" h="273435">
                  <a:moveTo>
                    <a:pt x="0" y="0"/>
                  </a:moveTo>
                  <a:lnTo>
                    <a:pt x="408111" y="0"/>
                  </a:lnTo>
                  <a:lnTo>
                    <a:pt x="408111" y="273435"/>
                  </a:lnTo>
                  <a:lnTo>
                    <a:pt x="0" y="2734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7" name="Freeform 17"/>
            <p:cNvSpPr/>
            <p:nvPr/>
          </p:nvSpPr>
          <p:spPr>
            <a:xfrm>
              <a:off x="8735889" y="8566431"/>
              <a:ext cx="408111" cy="273435"/>
            </a:xfrm>
            <a:custGeom>
              <a:avLst/>
              <a:gdLst/>
              <a:ahLst/>
              <a:cxnLst/>
              <a:rect l="l" t="t" r="r" b="b"/>
              <a:pathLst>
                <a:path w="408111" h="273435">
                  <a:moveTo>
                    <a:pt x="0" y="0"/>
                  </a:moveTo>
                  <a:lnTo>
                    <a:pt x="408111" y="0"/>
                  </a:lnTo>
                  <a:lnTo>
                    <a:pt x="408111" y="273435"/>
                  </a:lnTo>
                  <a:lnTo>
                    <a:pt x="0" y="2734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18" name="Freeform 18"/>
            <p:cNvSpPr/>
            <p:nvPr/>
          </p:nvSpPr>
          <p:spPr>
            <a:xfrm>
              <a:off x="14504204" y="6446698"/>
              <a:ext cx="408111" cy="273435"/>
            </a:xfrm>
            <a:custGeom>
              <a:avLst/>
              <a:gdLst/>
              <a:ahLst/>
              <a:cxnLst/>
              <a:rect l="l" t="t" r="r" b="b"/>
              <a:pathLst>
                <a:path w="408111" h="273435">
                  <a:moveTo>
                    <a:pt x="0" y="0"/>
                  </a:moveTo>
                  <a:lnTo>
                    <a:pt x="408111" y="0"/>
                  </a:lnTo>
                  <a:lnTo>
                    <a:pt x="408111" y="273435"/>
                  </a:lnTo>
                  <a:lnTo>
                    <a:pt x="0" y="2734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21" name="Footer Placeholder 7">
            <a:extLst>
              <a:ext uri="{FF2B5EF4-FFF2-40B4-BE49-F238E27FC236}">
                <a16:creationId xmlns:a16="http://schemas.microsoft.com/office/drawing/2014/main" id="{734FA9A1-3EBC-2AD3-6DFF-191A7FEF0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9883775"/>
            <a:ext cx="2895600" cy="365125"/>
          </a:xfrm>
        </p:spPr>
        <p:txBody>
          <a:bodyPr/>
          <a:lstStyle/>
          <a:p>
            <a:r>
              <a:rPr lang="en-US" sz="1400" b="1" dirty="0"/>
              <a:t>07/10/2023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/>
          <a:stretch>
            <a:fillRect/>
          </a:stretch>
        </p:blipFill>
        <p:spPr>
          <a:xfrm>
            <a:off x="4195289" y="3427093"/>
            <a:ext cx="9897423" cy="6598282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806510" y="914400"/>
            <a:ext cx="5816997" cy="9626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 dirty="0" err="1">
                <a:solidFill>
                  <a:srgbClr val="000000"/>
                </a:solidFill>
                <a:latin typeface="Kollektif"/>
              </a:rPr>
              <a:t>Contoh</a:t>
            </a:r>
            <a:r>
              <a:rPr lang="en-US" sz="5600" dirty="0">
                <a:solidFill>
                  <a:srgbClr val="000000"/>
                </a:solidFill>
                <a:latin typeface="Kollektif"/>
              </a:rPr>
              <a:t> </a:t>
            </a:r>
            <a:r>
              <a:rPr lang="en-US" sz="5600" dirty="0" err="1">
                <a:solidFill>
                  <a:srgbClr val="000000"/>
                </a:solidFill>
                <a:latin typeface="Kollektif"/>
              </a:rPr>
              <a:t>Penerapan</a:t>
            </a:r>
            <a:endParaRPr lang="en-US" sz="5600" dirty="0">
              <a:solidFill>
                <a:srgbClr val="000000"/>
              </a:solidFill>
              <a:latin typeface="Kollektif"/>
            </a:endParaRPr>
          </a:p>
        </p:txBody>
      </p:sp>
      <p:sp>
        <p:nvSpPr>
          <p:cNvPr id="4" name="Freeform 4"/>
          <p:cNvSpPr/>
          <p:nvPr/>
        </p:nvSpPr>
        <p:spPr>
          <a:xfrm rot="7659121">
            <a:off x="-4528946" y="7456162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7"/>
                </a:lnTo>
                <a:lnTo>
                  <a:pt x="0" y="78285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TextBox 6"/>
          <p:cNvSpPr txBox="1"/>
          <p:nvPr/>
        </p:nvSpPr>
        <p:spPr>
          <a:xfrm>
            <a:off x="4289649" y="2357038"/>
            <a:ext cx="9803062" cy="7124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Canva Sans Italics"/>
              </a:rPr>
              <a:t>Time Complexity (Big-O Notation)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83779D-EB94-EB2E-48DF-83520758B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9731375"/>
            <a:ext cx="2895600" cy="365125"/>
          </a:xfrm>
        </p:spPr>
        <p:txBody>
          <a:bodyPr/>
          <a:lstStyle/>
          <a:p>
            <a:r>
              <a:rPr lang="en-US" sz="1400" b="1" dirty="0"/>
              <a:t>07/10/2023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video>
              <p:cMediaNode vol="0">
                <p:cTn id="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528946" y="7456162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7"/>
                </a:lnTo>
                <a:lnTo>
                  <a:pt x="0" y="782856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Freeform 4"/>
          <p:cNvSpPr/>
          <p:nvPr/>
        </p:nvSpPr>
        <p:spPr>
          <a:xfrm>
            <a:off x="8458200" y="2171700"/>
            <a:ext cx="8604931" cy="6251569"/>
          </a:xfrm>
          <a:custGeom>
            <a:avLst/>
            <a:gdLst/>
            <a:ahLst/>
            <a:cxnLst/>
            <a:rect l="l" t="t" r="r" b="b"/>
            <a:pathLst>
              <a:path w="8604931" h="6251569">
                <a:moveTo>
                  <a:pt x="0" y="0"/>
                </a:moveTo>
                <a:lnTo>
                  <a:pt x="8604932" y="0"/>
                </a:lnTo>
                <a:lnTo>
                  <a:pt x="8604932" y="6251569"/>
                </a:lnTo>
                <a:lnTo>
                  <a:pt x="0" y="625156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5" name="Freeform 5"/>
          <p:cNvSpPr/>
          <p:nvPr/>
        </p:nvSpPr>
        <p:spPr>
          <a:xfrm>
            <a:off x="573153" y="1554151"/>
            <a:ext cx="9570847" cy="6897692"/>
          </a:xfrm>
          <a:custGeom>
            <a:avLst/>
            <a:gdLst/>
            <a:ahLst/>
            <a:cxnLst/>
            <a:rect l="l" t="t" r="r" b="b"/>
            <a:pathLst>
              <a:path w="9570847" h="6897692">
                <a:moveTo>
                  <a:pt x="0" y="0"/>
                </a:moveTo>
                <a:lnTo>
                  <a:pt x="9570846" y="0"/>
                </a:lnTo>
                <a:lnTo>
                  <a:pt x="9570846" y="6897693"/>
                </a:lnTo>
                <a:lnTo>
                  <a:pt x="0" y="689769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6" name="TextBox 6"/>
          <p:cNvSpPr txBox="1"/>
          <p:nvPr/>
        </p:nvSpPr>
        <p:spPr>
          <a:xfrm>
            <a:off x="4389903" y="1520190"/>
            <a:ext cx="1937345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7ED957"/>
                </a:solidFill>
                <a:latin typeface="Canva Sans Bold"/>
              </a:rPr>
              <a:t>O(n)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814757" y="1569909"/>
            <a:ext cx="3520579" cy="12268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080"/>
              </a:lnSpc>
            </a:pPr>
            <a:r>
              <a:rPr lang="en-US" sz="7200">
                <a:solidFill>
                  <a:srgbClr val="FF3131"/>
                </a:solidFill>
                <a:latin typeface="Canva Sans Bold"/>
              </a:rPr>
              <a:t>O(log n)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AABFC26-345F-4BB1-511B-C3CB3156BCD0}"/>
              </a:ext>
            </a:extLst>
          </p:cNvPr>
          <p:cNvSpPr txBox="1"/>
          <p:nvPr/>
        </p:nvSpPr>
        <p:spPr>
          <a:xfrm>
            <a:off x="6667500" y="8423269"/>
            <a:ext cx="4953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D" sz="2400" dirty="0"/>
              <a:t>https://github.com/m-nanda/w-care</a:t>
            </a:r>
          </a:p>
        </p:txBody>
      </p: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ECE8867F-6B85-C2C6-4629-398D7C4EBF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9655175"/>
            <a:ext cx="2895600" cy="365125"/>
          </a:xfrm>
        </p:spPr>
        <p:txBody>
          <a:bodyPr/>
          <a:lstStyle/>
          <a:p>
            <a:r>
              <a:rPr lang="en-US" sz="1400" b="1" dirty="0"/>
              <a:t>07/10/2023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 rot="887923">
            <a:off x="-6937517" y="-8747353"/>
            <a:ext cx="13977230" cy="14342307"/>
          </a:xfrm>
          <a:custGeom>
            <a:avLst/>
            <a:gdLst/>
            <a:ahLst/>
            <a:cxnLst/>
            <a:rect l="l" t="t" r="r" b="b"/>
            <a:pathLst>
              <a:path w="13977230" h="14342307">
                <a:moveTo>
                  <a:pt x="0" y="0"/>
                </a:moveTo>
                <a:lnTo>
                  <a:pt x="13977230" y="0"/>
                </a:lnTo>
                <a:lnTo>
                  <a:pt x="13977230" y="14342307"/>
                </a:lnTo>
                <a:lnTo>
                  <a:pt x="0" y="1434230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4" name="TextBox 4"/>
          <p:cNvSpPr txBox="1"/>
          <p:nvPr/>
        </p:nvSpPr>
        <p:spPr>
          <a:xfrm>
            <a:off x="2706018" y="1295476"/>
            <a:ext cx="13617940" cy="15941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3015"/>
              </a:lnSpc>
              <a:spcBef>
                <a:spcPct val="0"/>
              </a:spcBef>
            </a:pPr>
            <a:r>
              <a:rPr lang="en-US" sz="9431" spc="924" dirty="0">
                <a:solidFill>
                  <a:srgbClr val="231F20"/>
                </a:solidFill>
                <a:latin typeface="Oswald Bold"/>
              </a:rPr>
              <a:t>PROFIL</a:t>
            </a:r>
          </a:p>
        </p:txBody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1028700" y="3152885"/>
            <a:ext cx="4004901" cy="3989257"/>
            <a:chOff x="0" y="0"/>
            <a:chExt cx="6502400" cy="6477000"/>
          </a:xfrm>
        </p:grpSpPr>
        <p:sp>
          <p:nvSpPr>
            <p:cNvPr id="6" name="Freeform 6"/>
            <p:cNvSpPr/>
            <p:nvPr/>
          </p:nvSpPr>
          <p:spPr>
            <a:xfrm>
              <a:off x="-23042" y="119185"/>
              <a:ext cx="6542159" cy="6244242"/>
            </a:xfrm>
            <a:custGeom>
              <a:avLst/>
              <a:gdLst/>
              <a:ahLst/>
              <a:cxnLst/>
              <a:rect l="l" t="t" r="r" b="b"/>
              <a:pathLst>
                <a:path w="6542159" h="6244242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5"/>
              <a:stretch>
                <a:fillRect l="-45325" r="-47747" b="-93936"/>
              </a:stretch>
            </a:blipFill>
          </p:spPr>
          <p:txBody>
            <a:bodyPr/>
            <a:lstStyle/>
            <a:p>
              <a:endParaRPr lang="en-ID"/>
            </a:p>
          </p:txBody>
        </p:sp>
        <p:sp>
          <p:nvSpPr>
            <p:cNvPr id="7" name="Freeform 7"/>
            <p:cNvSpPr/>
            <p:nvPr/>
          </p:nvSpPr>
          <p:spPr>
            <a:xfrm>
              <a:off x="73038" y="66269"/>
              <a:ext cx="6350000" cy="6349987"/>
            </a:xfrm>
            <a:custGeom>
              <a:avLst/>
              <a:gdLst/>
              <a:ahLst/>
              <a:cxnLst/>
              <a:rect l="l" t="t" r="r" b="b"/>
              <a:pathLst>
                <a:path w="6350000" h="6349987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F2F2F2"/>
            </a:solidFill>
          </p:spPr>
          <p:txBody>
            <a:bodyPr/>
            <a:lstStyle/>
            <a:p>
              <a:endParaRPr lang="en-ID"/>
            </a:p>
          </p:txBody>
        </p:sp>
      </p:grpSp>
      <p:sp>
        <p:nvSpPr>
          <p:cNvPr id="8" name="Freeform 8"/>
          <p:cNvSpPr/>
          <p:nvPr/>
        </p:nvSpPr>
        <p:spPr>
          <a:xfrm>
            <a:off x="704275" y="8307620"/>
            <a:ext cx="4653751" cy="492836"/>
          </a:xfrm>
          <a:custGeom>
            <a:avLst/>
            <a:gdLst/>
            <a:ahLst/>
            <a:cxnLst/>
            <a:rect l="l" t="t" r="r" b="b"/>
            <a:pathLst>
              <a:path w="4653751" h="492836">
                <a:moveTo>
                  <a:pt x="0" y="0"/>
                </a:moveTo>
                <a:lnTo>
                  <a:pt x="4653751" y="0"/>
                </a:lnTo>
                <a:lnTo>
                  <a:pt x="4653751" y="492836"/>
                </a:lnTo>
                <a:lnTo>
                  <a:pt x="0" y="49283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86495"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9" name="TextBox 9"/>
          <p:cNvSpPr txBox="1"/>
          <p:nvPr/>
        </p:nvSpPr>
        <p:spPr>
          <a:xfrm>
            <a:off x="704275" y="7088420"/>
            <a:ext cx="4653751" cy="12192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62"/>
              </a:lnSpc>
            </a:pPr>
            <a:r>
              <a:rPr lang="en-US" sz="4051" spc="202">
                <a:solidFill>
                  <a:srgbClr val="000000"/>
                </a:solidFill>
                <a:latin typeface="DM Sans"/>
              </a:rPr>
              <a:t>Muhammad </a:t>
            </a:r>
            <a:r>
              <a:rPr lang="en-US" sz="4051" spc="202">
                <a:solidFill>
                  <a:srgbClr val="000000"/>
                </a:solidFill>
                <a:latin typeface="DM Sans Bold"/>
              </a:rPr>
              <a:t>Nanda</a:t>
            </a:r>
            <a:r>
              <a:rPr lang="en-US" sz="4051" spc="202">
                <a:solidFill>
                  <a:srgbClr val="000000"/>
                </a:solidFill>
                <a:latin typeface="DM Sans"/>
              </a:rPr>
              <a:t> S.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358026" y="4225332"/>
            <a:ext cx="11901274" cy="23806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spc="-81" dirty="0">
                <a:solidFill>
                  <a:srgbClr val="000000"/>
                </a:solidFill>
                <a:latin typeface="Canva Sans Bold"/>
              </a:rPr>
              <a:t>Data Scientist</a:t>
            </a:r>
            <a:r>
              <a:rPr lang="en-US" sz="3399" spc="-81" dirty="0">
                <a:solidFill>
                  <a:srgbClr val="000000"/>
                </a:solidFill>
                <a:latin typeface="Canva Sans"/>
              </a:rPr>
              <a:t> - PT. Sarana </a:t>
            </a:r>
            <a:r>
              <a:rPr lang="en-US" sz="3399" spc="-81" dirty="0" err="1">
                <a:solidFill>
                  <a:srgbClr val="000000"/>
                </a:solidFill>
                <a:latin typeface="Canva Sans"/>
              </a:rPr>
              <a:t>Maju</a:t>
            </a:r>
            <a:r>
              <a:rPr lang="en-US" sz="3399" spc="-81" dirty="0">
                <a:solidFill>
                  <a:srgbClr val="000000"/>
                </a:solidFill>
                <a:latin typeface="Canva Sans"/>
              </a:rPr>
              <a:t> Lestari (SML) |  2022  -</a:t>
            </a:r>
            <a:r>
              <a:rPr lang="en-US" sz="3399" spc="-81" dirty="0" err="1">
                <a:solidFill>
                  <a:srgbClr val="000000"/>
                </a:solidFill>
                <a:latin typeface="Canva Sans"/>
              </a:rPr>
              <a:t>Sekarang</a:t>
            </a:r>
            <a:endParaRPr lang="en-US" sz="3399" spc="-81" dirty="0">
              <a:solidFill>
                <a:srgbClr val="000000"/>
              </a:solidFill>
              <a:latin typeface="Canva Sans"/>
            </a:endParaRPr>
          </a:p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spc="-81" dirty="0">
                <a:solidFill>
                  <a:srgbClr val="000000"/>
                </a:solidFill>
                <a:latin typeface="Canva Sans Bold Italics"/>
              </a:rPr>
              <a:t>Contributor</a:t>
            </a:r>
            <a:r>
              <a:rPr lang="en-US" sz="3399" spc="-81" dirty="0">
                <a:solidFill>
                  <a:srgbClr val="000000"/>
                </a:solidFill>
                <a:latin typeface="Canva Sans"/>
              </a:rPr>
              <a:t> - </a:t>
            </a:r>
            <a:r>
              <a:rPr lang="en-US" sz="3399" spc="-81" dirty="0" err="1">
                <a:solidFill>
                  <a:srgbClr val="000000"/>
                </a:solidFill>
                <a:latin typeface="Canva Sans"/>
              </a:rPr>
              <a:t>Bangkit</a:t>
            </a:r>
            <a:r>
              <a:rPr lang="en-US" sz="3399" spc="-81" dirty="0">
                <a:solidFill>
                  <a:srgbClr val="000000"/>
                </a:solidFill>
                <a:latin typeface="Canva Sans"/>
              </a:rPr>
              <a:t> Academy 2023 By Google, </a:t>
            </a:r>
            <a:r>
              <a:rPr lang="en-US" sz="3399" spc="-81" dirty="0" err="1">
                <a:solidFill>
                  <a:srgbClr val="000000"/>
                </a:solidFill>
                <a:latin typeface="Canva Sans"/>
              </a:rPr>
              <a:t>GoTo</a:t>
            </a:r>
            <a:r>
              <a:rPr lang="en-US" sz="3399" spc="-81" dirty="0">
                <a:solidFill>
                  <a:srgbClr val="000000"/>
                </a:solidFill>
                <a:latin typeface="Canva Sans"/>
              </a:rPr>
              <a:t>, Traveloka | 2023 - </a:t>
            </a:r>
            <a:r>
              <a:rPr lang="en-US" sz="3399" spc="-81" dirty="0" err="1">
                <a:solidFill>
                  <a:srgbClr val="000000"/>
                </a:solidFill>
                <a:latin typeface="Canva Sans"/>
              </a:rPr>
              <a:t>Sekarang</a:t>
            </a:r>
            <a:endParaRPr lang="en-US" sz="3399" spc="-81" dirty="0">
              <a:solidFill>
                <a:srgbClr val="000000"/>
              </a:solidFill>
              <a:latin typeface="Canva Sans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5358026" y="3357873"/>
            <a:ext cx="579422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 dirty="0" err="1">
                <a:solidFill>
                  <a:srgbClr val="000000"/>
                </a:solidFill>
                <a:latin typeface="Canva Sans Bold"/>
              </a:rPr>
              <a:t>Pengalaman</a:t>
            </a:r>
            <a:endParaRPr lang="en-US" sz="3999" dirty="0">
              <a:solidFill>
                <a:srgbClr val="000000"/>
              </a:solidFill>
              <a:latin typeface="Canva Sans Bold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5358026" y="7720323"/>
            <a:ext cx="11901274" cy="11804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34059" lvl="1" indent="-367030">
              <a:lnSpc>
                <a:spcPts val="4759"/>
              </a:lnSpc>
              <a:buFont typeface="Arial"/>
              <a:buChar char="•"/>
            </a:pPr>
            <a:r>
              <a:rPr lang="en-US" sz="3399" spc="-81">
                <a:solidFill>
                  <a:srgbClr val="000000"/>
                </a:solidFill>
                <a:latin typeface="Canva Sans Bold"/>
              </a:rPr>
              <a:t>Matematika </a:t>
            </a:r>
            <a:r>
              <a:rPr lang="en-US" sz="3399" spc="-81">
                <a:solidFill>
                  <a:srgbClr val="000000"/>
                </a:solidFill>
                <a:latin typeface="Canva Sans"/>
              </a:rPr>
              <a:t>- Insititut Teknologi Sepulih Nopember |  2017 - 2021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5358026" y="7010734"/>
            <a:ext cx="5794225" cy="679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Canva Sans Bold"/>
              </a:rPr>
              <a:t>Pendidikan</a:t>
            </a:r>
          </a:p>
        </p:txBody>
      </p:sp>
      <p:sp>
        <p:nvSpPr>
          <p:cNvPr id="15" name="Footer Placeholder 7">
            <a:extLst>
              <a:ext uri="{FF2B5EF4-FFF2-40B4-BE49-F238E27FC236}">
                <a16:creationId xmlns:a16="http://schemas.microsoft.com/office/drawing/2014/main" id="{C0F6F064-5FD6-98BB-E3D0-E275B0DB3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9578975"/>
            <a:ext cx="2895600" cy="365125"/>
          </a:xfrm>
        </p:spPr>
        <p:txBody>
          <a:bodyPr/>
          <a:lstStyle/>
          <a:p>
            <a:r>
              <a:rPr lang="en-US" sz="1400" b="1" dirty="0"/>
              <a:t>07/10/2023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7659121">
            <a:off x="-4012602" y="5585714"/>
            <a:ext cx="7629294" cy="7828566"/>
          </a:xfrm>
          <a:custGeom>
            <a:avLst/>
            <a:gdLst/>
            <a:ahLst/>
            <a:cxnLst/>
            <a:rect l="l" t="t" r="r" b="b"/>
            <a:pathLst>
              <a:path w="7629294" h="7828566">
                <a:moveTo>
                  <a:pt x="0" y="0"/>
                </a:moveTo>
                <a:lnTo>
                  <a:pt x="7629294" y="0"/>
                </a:lnTo>
                <a:lnTo>
                  <a:pt x="7629294" y="7828566"/>
                </a:lnTo>
                <a:lnTo>
                  <a:pt x="0" y="78285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3" name="Group 3"/>
          <p:cNvGrpSpPr/>
          <p:nvPr/>
        </p:nvGrpSpPr>
        <p:grpSpPr>
          <a:xfrm>
            <a:off x="9429585" y="1864002"/>
            <a:ext cx="1400485" cy="7394298"/>
            <a:chOff x="0" y="0"/>
            <a:chExt cx="368852" cy="194746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68852" cy="1947469"/>
            </a:xfrm>
            <a:custGeom>
              <a:avLst/>
              <a:gdLst/>
              <a:ahLst/>
              <a:cxnLst/>
              <a:rect l="l" t="t" r="r" b="b"/>
              <a:pathLst>
                <a:path w="368852" h="1947469">
                  <a:moveTo>
                    <a:pt x="0" y="0"/>
                  </a:moveTo>
                  <a:lnTo>
                    <a:pt x="368852" y="0"/>
                  </a:lnTo>
                  <a:lnTo>
                    <a:pt x="368852" y="1947469"/>
                  </a:lnTo>
                  <a:lnTo>
                    <a:pt x="0" y="1947469"/>
                  </a:lnTo>
                  <a:close/>
                </a:path>
              </a:pathLst>
            </a:custGeom>
            <a:solidFill>
              <a:srgbClr val="CCCCCC"/>
            </a:solidFill>
          </p:spPr>
          <p:txBody>
            <a:bodyPr/>
            <a:lstStyle/>
            <a:p>
              <a:endParaRPr lang="en-ID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12800" cy="8318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2012643" y="4156640"/>
            <a:ext cx="7416941" cy="16958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774"/>
              </a:lnSpc>
            </a:pPr>
            <a:r>
              <a:rPr lang="en-US" sz="9981" spc="978">
                <a:solidFill>
                  <a:srgbClr val="231F20"/>
                </a:solidFill>
                <a:latin typeface="Kollektif Bold"/>
              </a:rPr>
              <a:t>AGENDA</a:t>
            </a:r>
          </a:p>
        </p:txBody>
      </p:sp>
      <p:sp>
        <p:nvSpPr>
          <p:cNvPr id="7" name="Freeform 7"/>
          <p:cNvSpPr/>
          <p:nvPr/>
        </p:nvSpPr>
        <p:spPr>
          <a:xfrm rot="2016048">
            <a:off x="12243487" y="-1005305"/>
            <a:ext cx="10749463" cy="2687366"/>
          </a:xfrm>
          <a:custGeom>
            <a:avLst/>
            <a:gdLst/>
            <a:ahLst/>
            <a:cxnLst/>
            <a:rect l="l" t="t" r="r" b="b"/>
            <a:pathLst>
              <a:path w="10749463" h="2687366">
                <a:moveTo>
                  <a:pt x="0" y="0"/>
                </a:moveTo>
                <a:lnTo>
                  <a:pt x="10749463" y="0"/>
                </a:lnTo>
                <a:lnTo>
                  <a:pt x="10749463" y="2687365"/>
                </a:lnTo>
                <a:lnTo>
                  <a:pt x="0" y="26873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TextBox 8"/>
          <p:cNvSpPr txBox="1"/>
          <p:nvPr/>
        </p:nvSpPr>
        <p:spPr>
          <a:xfrm>
            <a:off x="9641617" y="2077245"/>
            <a:ext cx="937219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>
                <a:solidFill>
                  <a:srgbClr val="363636"/>
                </a:solidFill>
                <a:latin typeface="Oswald Bold Italics"/>
              </a:rPr>
              <a:t>1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3549502" y="4321171"/>
            <a:ext cx="9525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endParaRPr/>
          </a:p>
        </p:txBody>
      </p:sp>
      <p:sp>
        <p:nvSpPr>
          <p:cNvPr id="10" name="TextBox 10"/>
          <p:cNvSpPr txBox="1"/>
          <p:nvPr/>
        </p:nvSpPr>
        <p:spPr>
          <a:xfrm>
            <a:off x="11119847" y="2369811"/>
            <a:ext cx="4943478" cy="62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9"/>
              </a:lnSpc>
            </a:pPr>
            <a:r>
              <a:rPr lang="en-US" sz="4199">
                <a:solidFill>
                  <a:srgbClr val="000000"/>
                </a:solidFill>
                <a:latin typeface="Kollektif"/>
              </a:rPr>
              <a:t>Wawasan Umum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41617" y="3604574"/>
            <a:ext cx="937219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>
                <a:solidFill>
                  <a:srgbClr val="363636"/>
                </a:solidFill>
                <a:latin typeface="Oswald Bold Italics"/>
              </a:rPr>
              <a:t>2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1119847" y="3930006"/>
            <a:ext cx="4943478" cy="62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9"/>
              </a:lnSpc>
            </a:pPr>
            <a:r>
              <a:rPr lang="en-US" sz="4199">
                <a:solidFill>
                  <a:srgbClr val="000000"/>
                </a:solidFill>
                <a:latin typeface="Kollektif Italics"/>
              </a:rPr>
              <a:t>Sharing #1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9641617" y="5085536"/>
            <a:ext cx="937219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>
                <a:solidFill>
                  <a:srgbClr val="363636"/>
                </a:solidFill>
                <a:latin typeface="Oswald Bold Italics"/>
              </a:rPr>
              <a:t>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1119847" y="5252541"/>
            <a:ext cx="4943478" cy="62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9"/>
              </a:lnSpc>
            </a:pPr>
            <a:r>
              <a:rPr lang="en-US" sz="4199">
                <a:solidFill>
                  <a:srgbClr val="000000"/>
                </a:solidFill>
                <a:latin typeface="Kollektif Italics"/>
              </a:rPr>
              <a:t>Sharing #2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641617" y="6614616"/>
            <a:ext cx="937219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>
                <a:solidFill>
                  <a:srgbClr val="363636"/>
                </a:solidFill>
                <a:latin typeface="Oswald Bold Italics"/>
              </a:rPr>
              <a:t>4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119847" y="6810831"/>
            <a:ext cx="4943478" cy="62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9"/>
              </a:lnSpc>
            </a:pPr>
            <a:r>
              <a:rPr lang="en-US" sz="4199">
                <a:solidFill>
                  <a:srgbClr val="000000"/>
                </a:solidFill>
                <a:latin typeface="Kollektif"/>
              </a:rPr>
              <a:t>Tips &amp; Trik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641617" y="8096071"/>
            <a:ext cx="937219" cy="10001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800"/>
              </a:lnSpc>
            </a:pPr>
            <a:r>
              <a:rPr lang="en-US" sz="6500">
                <a:solidFill>
                  <a:srgbClr val="363636"/>
                </a:solidFill>
                <a:latin typeface="Oswald Bold Italics"/>
              </a:rPr>
              <a:t>5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119847" y="8322131"/>
            <a:ext cx="4943478" cy="6267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829"/>
              </a:lnSpc>
            </a:pPr>
            <a:r>
              <a:rPr lang="en-US" sz="4199">
                <a:solidFill>
                  <a:srgbClr val="000000"/>
                </a:solidFill>
                <a:latin typeface="Kollektif"/>
              </a:rPr>
              <a:t>Diskusi</a:t>
            </a:r>
          </a:p>
        </p:txBody>
      </p:sp>
      <p:sp>
        <p:nvSpPr>
          <p:cNvPr id="20" name="Footer Placeholder 7">
            <a:extLst>
              <a:ext uri="{FF2B5EF4-FFF2-40B4-BE49-F238E27FC236}">
                <a16:creationId xmlns:a16="http://schemas.microsoft.com/office/drawing/2014/main" id="{3158DCCE-69CE-EE53-F43C-C97189CB3F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9731375"/>
            <a:ext cx="2895600" cy="365125"/>
          </a:xfrm>
        </p:spPr>
        <p:txBody>
          <a:bodyPr/>
          <a:lstStyle/>
          <a:p>
            <a:r>
              <a:rPr lang="en-US" sz="1400" b="1" dirty="0"/>
              <a:t>07/10/2023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5467015" y="7332276"/>
            <a:ext cx="1792285" cy="1241565"/>
          </a:xfrm>
          <a:custGeom>
            <a:avLst/>
            <a:gdLst/>
            <a:ahLst/>
            <a:cxnLst/>
            <a:rect l="l" t="t" r="r" b="b"/>
            <a:pathLst>
              <a:path w="1792285" h="1241565">
                <a:moveTo>
                  <a:pt x="0" y="0"/>
                </a:moveTo>
                <a:lnTo>
                  <a:pt x="1792285" y="0"/>
                </a:lnTo>
                <a:lnTo>
                  <a:pt x="1792285" y="1241565"/>
                </a:lnTo>
                <a:lnTo>
                  <a:pt x="0" y="12415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3" name="Freeform 3"/>
          <p:cNvSpPr/>
          <p:nvPr/>
        </p:nvSpPr>
        <p:spPr>
          <a:xfrm>
            <a:off x="-3090237" y="-2834440"/>
            <a:ext cx="6593938" cy="6593938"/>
          </a:xfrm>
          <a:custGeom>
            <a:avLst/>
            <a:gdLst/>
            <a:ahLst/>
            <a:cxnLst/>
            <a:rect l="l" t="t" r="r" b="b"/>
            <a:pathLst>
              <a:path w="6593938" h="6593938">
                <a:moveTo>
                  <a:pt x="0" y="0"/>
                </a:moveTo>
                <a:lnTo>
                  <a:pt x="6593938" y="0"/>
                </a:lnTo>
                <a:lnTo>
                  <a:pt x="6593938" y="6593938"/>
                </a:lnTo>
                <a:lnTo>
                  <a:pt x="0" y="659393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grpSp>
        <p:nvGrpSpPr>
          <p:cNvPr id="4" name="Group 4"/>
          <p:cNvGrpSpPr/>
          <p:nvPr/>
        </p:nvGrpSpPr>
        <p:grpSpPr>
          <a:xfrm>
            <a:off x="3741600" y="4178131"/>
            <a:ext cx="11123757" cy="1930737"/>
            <a:chOff x="0" y="0"/>
            <a:chExt cx="14831676" cy="2574316"/>
          </a:xfrm>
        </p:grpSpPr>
        <p:sp>
          <p:nvSpPr>
            <p:cNvPr id="5" name="TextBox 5"/>
            <p:cNvSpPr txBox="1"/>
            <p:nvPr/>
          </p:nvSpPr>
          <p:spPr>
            <a:xfrm>
              <a:off x="0" y="1778661"/>
              <a:ext cx="14831676" cy="7956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5039"/>
                </a:lnSpc>
              </a:pPr>
              <a:r>
                <a:rPr lang="en-US" sz="3599">
                  <a:solidFill>
                    <a:srgbClr val="000000"/>
                  </a:solidFill>
                  <a:latin typeface="Canva Sans Italics"/>
                </a:rPr>
                <a:t>mengenai persiapan menghadapi dunia kerja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659302" y="-180975"/>
              <a:ext cx="13722195" cy="21071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lvl="0" indent="0" algn="ctr">
                <a:lnSpc>
                  <a:spcPts val="13299"/>
                </a:lnSpc>
              </a:pPr>
              <a:r>
                <a:rPr lang="en-US" sz="9499">
                  <a:solidFill>
                    <a:srgbClr val="000000"/>
                  </a:solidFill>
                  <a:latin typeface="Canva Sans Bold"/>
                </a:rPr>
                <a:t>Wawasan Umum</a:t>
              </a:r>
            </a:p>
          </p:txBody>
        </p:sp>
      </p:grpSp>
      <p:sp>
        <p:nvSpPr>
          <p:cNvPr id="7" name="Freeform 7"/>
          <p:cNvSpPr/>
          <p:nvPr/>
        </p:nvSpPr>
        <p:spPr>
          <a:xfrm rot="2167899">
            <a:off x="1610563" y="6400244"/>
            <a:ext cx="1712382" cy="1978592"/>
          </a:xfrm>
          <a:custGeom>
            <a:avLst/>
            <a:gdLst/>
            <a:ahLst/>
            <a:cxnLst/>
            <a:rect l="l" t="t" r="r" b="b"/>
            <a:pathLst>
              <a:path w="1712382" h="1978592">
                <a:moveTo>
                  <a:pt x="0" y="0"/>
                </a:moveTo>
                <a:lnTo>
                  <a:pt x="1712382" y="0"/>
                </a:lnTo>
                <a:lnTo>
                  <a:pt x="1712382" y="1978592"/>
                </a:lnTo>
                <a:lnTo>
                  <a:pt x="0" y="197859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8" name="Freeform 8"/>
          <p:cNvSpPr/>
          <p:nvPr/>
        </p:nvSpPr>
        <p:spPr>
          <a:xfrm rot="7016192">
            <a:off x="15540795" y="1625571"/>
            <a:ext cx="1158100" cy="1338141"/>
          </a:xfrm>
          <a:custGeom>
            <a:avLst/>
            <a:gdLst/>
            <a:ahLst/>
            <a:cxnLst/>
            <a:rect l="l" t="t" r="r" b="b"/>
            <a:pathLst>
              <a:path w="1158100" h="1338141">
                <a:moveTo>
                  <a:pt x="0" y="0"/>
                </a:moveTo>
                <a:lnTo>
                  <a:pt x="1158100" y="0"/>
                </a:lnTo>
                <a:lnTo>
                  <a:pt x="1158100" y="1338141"/>
                </a:lnTo>
                <a:lnTo>
                  <a:pt x="0" y="13381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D"/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89A964AE-7891-BE4F-DDE0-EC666C514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696200" y="9807575"/>
            <a:ext cx="2895600" cy="365125"/>
          </a:xfrm>
        </p:spPr>
        <p:txBody>
          <a:bodyPr/>
          <a:lstStyle/>
          <a:p>
            <a:r>
              <a:rPr lang="en-US" sz="1400" b="1" dirty="0"/>
              <a:t>07/10/2023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985</Words>
  <Application>Microsoft Office PowerPoint</Application>
  <PresentationFormat>Custom</PresentationFormat>
  <Paragraphs>287</Paragraphs>
  <Slides>31</Slides>
  <Notes>15</Notes>
  <HiddenSlides>0</HiddenSlides>
  <MMClips>2</MMClips>
  <ScaleCrop>false</ScaleCrop>
  <HeadingPairs>
    <vt:vector size="6" baseType="variant">
      <vt:variant>
        <vt:lpstr>Fonts Used</vt:lpstr>
      </vt:variant>
      <vt:variant>
        <vt:i4>24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56" baseType="lpstr">
      <vt:lpstr>Montserrat Classic Bold</vt:lpstr>
      <vt:lpstr>Kite One</vt:lpstr>
      <vt:lpstr>Kollektif Italics</vt:lpstr>
      <vt:lpstr>Architects Daughter</vt:lpstr>
      <vt:lpstr>Kollektif Bold</vt:lpstr>
      <vt:lpstr>Open Sauce Italics</vt:lpstr>
      <vt:lpstr>Kollektif Bold Italics</vt:lpstr>
      <vt:lpstr>More Sugar</vt:lpstr>
      <vt:lpstr>Arial</vt:lpstr>
      <vt:lpstr>Open Sauce Bold</vt:lpstr>
      <vt:lpstr>Canva Sans</vt:lpstr>
      <vt:lpstr>Oswald Bold Italics</vt:lpstr>
      <vt:lpstr>DM Sans Bold</vt:lpstr>
      <vt:lpstr>Oswald Bold</vt:lpstr>
      <vt:lpstr>DM Sans Italics</vt:lpstr>
      <vt:lpstr>Open Sauce Bold Italics</vt:lpstr>
      <vt:lpstr>Open Sauce</vt:lpstr>
      <vt:lpstr>Calibri</vt:lpstr>
      <vt:lpstr>Kollektif</vt:lpstr>
      <vt:lpstr>Canva Sans Italics</vt:lpstr>
      <vt:lpstr>Canva Sans Bold</vt:lpstr>
      <vt:lpstr>Architects Daughter Bold</vt:lpstr>
      <vt:lpstr>Canva Sans Bold Italics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Sharing pengalaman kerja alumni matematika di bidang ilmu komputer</dc:title>
  <cp:lastModifiedBy>Muhammad Nanda Setiawan</cp:lastModifiedBy>
  <cp:revision>7</cp:revision>
  <dcterms:created xsi:type="dcterms:W3CDTF">2006-08-16T00:00:00Z</dcterms:created>
  <dcterms:modified xsi:type="dcterms:W3CDTF">2023-10-06T08:45:57Z</dcterms:modified>
  <dc:identifier>DAFwMUjWGmA</dc:identifier>
</cp:coreProperties>
</file>